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65" r:id="rId4"/>
    <p:sldId id="270" r:id="rId5"/>
    <p:sldId id="266" r:id="rId6"/>
    <p:sldId id="258" r:id="rId7"/>
    <p:sldId id="267" r:id="rId8"/>
    <p:sldId id="268" r:id="rId9"/>
    <p:sldId id="269" r:id="rId10"/>
    <p:sldId id="263" r:id="rId11"/>
    <p:sldId id="264" r:id="rId12"/>
    <p:sldId id="260" r:id="rId13"/>
    <p:sldId id="261" r:id="rId14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CEAE6-61FF-406C-88A2-1D8008DC096B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A0AB8-9D0D-4436-A09B-4ED0CD27BA7D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086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CEAE6-61FF-406C-88A2-1D8008DC096B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A0AB8-9D0D-4436-A09B-4ED0CD27BA7D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242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CEAE6-61FF-406C-88A2-1D8008DC096B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A0AB8-9D0D-4436-A09B-4ED0CD27BA7D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241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CEAE6-61FF-406C-88A2-1D8008DC096B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A0AB8-9D0D-4436-A09B-4ED0CD27BA7D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031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CEAE6-61FF-406C-88A2-1D8008DC096B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A0AB8-9D0D-4436-A09B-4ED0CD27BA7D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516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CEAE6-61FF-406C-88A2-1D8008DC096B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A0AB8-9D0D-4436-A09B-4ED0CD27BA7D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610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CEAE6-61FF-406C-88A2-1D8008DC096B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A0AB8-9D0D-4436-A09B-4ED0CD27BA7D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370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CEAE6-61FF-406C-88A2-1D8008DC096B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A0AB8-9D0D-4436-A09B-4ED0CD27BA7D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801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CEAE6-61FF-406C-88A2-1D8008DC096B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A0AB8-9D0D-4436-A09B-4ED0CD27BA7D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579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CEAE6-61FF-406C-88A2-1D8008DC096B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A0AB8-9D0D-4436-A09B-4ED0CD27BA7D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435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CEAE6-61FF-406C-88A2-1D8008DC096B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A0AB8-9D0D-4436-A09B-4ED0CD27BA7D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10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1CEAE6-61FF-406C-88A2-1D8008DC096B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DA0AB8-9D0D-4436-A09B-4ED0CD27BA7D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981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652883" y="1900032"/>
            <a:ext cx="11033026" cy="1089106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sz="4400" b="1" dirty="0" smtClean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新竹蛙</a:t>
            </a:r>
            <a:r>
              <a:rPr lang="zh-TW" altLang="en-US" sz="4400" b="1" dirty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寶</a:t>
            </a:r>
            <a:r>
              <a:rPr lang="en-US" altLang="zh-TW" sz="4400" b="1" dirty="0" smtClean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4400" b="1" dirty="0" smtClean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海洋起跑</a:t>
            </a:r>
            <a:r>
              <a:rPr lang="en-US" altLang="zh-TW" sz="4400" b="1" dirty="0" smtClean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4400" b="1" dirty="0" smtClean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4400" b="1" dirty="0" smtClean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~2018</a:t>
            </a:r>
            <a:r>
              <a:rPr lang="zh-TW" altLang="en-US" sz="4400" b="1" dirty="0" smtClean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新竹市海洋運動節</a:t>
            </a:r>
            <a:endParaRPr lang="zh-TW" altLang="en-US" sz="4400" b="1" dirty="0">
              <a:solidFill>
                <a:schemeClr val="accent5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375" y="1596687"/>
            <a:ext cx="3688958" cy="5267258"/>
          </a:xfrm>
        </p:spPr>
      </p:pic>
      <p:sp>
        <p:nvSpPr>
          <p:cNvPr id="6" name="標題 1"/>
          <p:cNvSpPr txBox="1">
            <a:spLocks/>
          </p:cNvSpPr>
          <p:nvPr/>
        </p:nvSpPr>
        <p:spPr>
          <a:xfrm>
            <a:off x="5082120" y="3524536"/>
            <a:ext cx="6300312" cy="1089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400" b="1" dirty="0" smtClean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新竹蛙寶</a:t>
            </a:r>
            <a:r>
              <a:rPr lang="en-US" altLang="zh-TW" sz="4400" b="1" dirty="0" smtClean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4400" b="1" dirty="0" smtClean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海洋起跑</a:t>
            </a:r>
            <a:endParaRPr lang="en-US" altLang="zh-TW" sz="4400" b="1" dirty="0" smtClean="0">
              <a:solidFill>
                <a:schemeClr val="accent5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en-US" altLang="zh-TW" sz="4400" b="1" dirty="0" smtClean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~</a:t>
            </a:r>
            <a:r>
              <a:rPr lang="zh-TW" altLang="en-US" sz="4400" b="1" dirty="0" smtClean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海洋創客行動探索教學</a:t>
            </a:r>
            <a:endParaRPr lang="zh-TW" altLang="en-US" sz="4400" b="1" dirty="0">
              <a:solidFill>
                <a:schemeClr val="accent5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1297909" y="275528"/>
            <a:ext cx="9276267" cy="10891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6600" b="1" dirty="0" smtClean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新竹市海洋教育輔導團</a:t>
            </a:r>
            <a:endParaRPr lang="zh-TW" altLang="en-US" sz="6600" b="1" dirty="0">
              <a:solidFill>
                <a:schemeClr val="accent5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6640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199" y="365127"/>
            <a:ext cx="11057313" cy="1325563"/>
          </a:xfrm>
        </p:spPr>
        <p:txBody>
          <a:bodyPr>
            <a:normAutofit/>
          </a:bodyPr>
          <a:lstStyle/>
          <a:p>
            <a:r>
              <a:rPr lang="zh-TW" altLang="zh-TW" sz="44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教育部</a:t>
            </a:r>
            <a:r>
              <a:rPr lang="en-US" altLang="zh-TW" sz="44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107</a:t>
            </a:r>
            <a:r>
              <a:rPr lang="zh-TW" altLang="zh-TW" sz="44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年度</a:t>
            </a:r>
            <a:r>
              <a:rPr lang="zh-TW" altLang="zh-TW" sz="44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『海洋科普繪本創作</a:t>
            </a:r>
            <a:r>
              <a:rPr lang="zh-TW" altLang="zh-TW" sz="44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』</a:t>
            </a:r>
            <a:r>
              <a:rPr lang="zh-TW" altLang="en-US" sz="44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競賽</a:t>
            </a:r>
            <a:endParaRPr lang="zh-TW" altLang="en-US" sz="4400" b="1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徵件時間：即日起至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107</a:t>
            </a:r>
            <a:r>
              <a:rPr lang="zh-TW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12</a:t>
            </a:r>
            <a:r>
              <a:rPr lang="zh-TW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28</a:t>
            </a:r>
            <a:r>
              <a:rPr lang="zh-TW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五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止，以郵戳為憑，資料請逕寄</a:t>
            </a:r>
            <a:r>
              <a:rPr lang="zh-TW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新竹市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海洋教育資源中心暨海洋教育輔導團，</a:t>
            </a:r>
            <a:r>
              <a:rPr lang="zh-TW" altLang="zh-TW" sz="28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青草湖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國小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~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體育衛生</a:t>
            </a:r>
            <a:r>
              <a:rPr lang="zh-TW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組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zh-TW" sz="28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謝婉廷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組長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(5200360-2032)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pPr marL="0" indent="0">
              <a:buNone/>
            </a:pP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808701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7334" y="424394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altLang="zh-TW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2018</a:t>
            </a:r>
            <a:r>
              <a:rPr lang="zh-TW" altLang="zh-TW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新竹市</a:t>
            </a:r>
            <a:r>
              <a:rPr lang="zh-TW" altLang="zh-TW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海洋</a:t>
            </a:r>
            <a:r>
              <a:rPr lang="zh-TW" altLang="zh-TW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創新</a:t>
            </a:r>
            <a:r>
              <a:rPr lang="zh-TW" altLang="en-US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素養</a:t>
            </a:r>
            <a:r>
              <a:rPr lang="zh-TW" altLang="zh-TW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教學</a:t>
            </a:r>
            <a:r>
              <a:rPr lang="zh-TW" altLang="en-US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課程</a:t>
            </a:r>
            <a:r>
              <a:rPr lang="zh-TW" altLang="zh-TW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暨</a:t>
            </a:r>
            <a:r>
              <a:rPr lang="zh-TW" altLang="zh-TW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海洋科普繪本創作競賽</a:t>
            </a:r>
            <a:r>
              <a:rPr lang="zh-TW" altLang="zh-TW" b="1" dirty="0">
                <a:solidFill>
                  <a:srgbClr val="0070C0"/>
                </a:solidFill>
              </a:rPr>
              <a:t/>
            </a:r>
            <a:br>
              <a:rPr lang="zh-TW" altLang="zh-TW" b="1" dirty="0">
                <a:solidFill>
                  <a:srgbClr val="0070C0"/>
                </a:solidFill>
              </a:rPr>
            </a:br>
            <a:endParaRPr lang="zh-TW" altLang="en-US" b="1" dirty="0">
              <a:solidFill>
                <a:srgbClr val="0070C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97773" y="1579418"/>
            <a:ext cx="11294227" cy="5278581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altLang="zh-TW" sz="49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4900" dirty="0"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en-US" altLang="zh-TW" sz="49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4900" dirty="0">
                <a:latin typeface="標楷體" panose="03000509000000000000" pitchFamily="65" charset="-120"/>
                <a:ea typeface="標楷體" panose="03000509000000000000" pitchFamily="65" charset="-120"/>
              </a:rPr>
              <a:t>海洋校本、特色課程發表：學校整體計畫中與海洋教育相關之課程規劃、校</a:t>
            </a:r>
            <a:r>
              <a:rPr lang="en-US" altLang="zh-TW" sz="4900" dirty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endParaRPr lang="zh-TW" altLang="zh-TW" sz="49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49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zh-TW" sz="49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本特色課程實施過程與執行成效。</a:t>
            </a:r>
          </a:p>
          <a:p>
            <a:pPr marL="0" indent="0">
              <a:buNone/>
            </a:pPr>
            <a:r>
              <a:rPr lang="en-US" altLang="zh-TW" sz="49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4900" dirty="0"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en-US" altLang="zh-TW" sz="49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4900" dirty="0">
                <a:latin typeface="標楷體" panose="03000509000000000000" pitchFamily="65" charset="-120"/>
                <a:ea typeface="標楷體" panose="03000509000000000000" pitchFamily="65" charset="-120"/>
              </a:rPr>
              <a:t>創新海洋課程教案發表：海洋創新課程或海洋跨領域課程統整之創新課程教</a:t>
            </a:r>
          </a:p>
          <a:p>
            <a:pPr marL="0" indent="0">
              <a:buNone/>
            </a:pPr>
            <a:r>
              <a:rPr lang="en-US" altLang="zh-TW" sz="4900" dirty="0"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zh-TW" altLang="zh-TW" sz="4900" dirty="0">
                <a:latin typeface="標楷體" panose="03000509000000000000" pitchFamily="65" charset="-120"/>
                <a:ea typeface="標楷體" panose="03000509000000000000" pitchFamily="65" charset="-120"/>
              </a:rPr>
              <a:t>案或教學分享。</a:t>
            </a:r>
          </a:p>
          <a:p>
            <a:r>
              <a:rPr lang="en-US" altLang="zh-TW" sz="49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4900" dirty="0">
                <a:latin typeface="標楷體" panose="03000509000000000000" pitchFamily="65" charset="-120"/>
                <a:ea typeface="標楷體" panose="03000509000000000000" pitchFamily="65" charset="-120"/>
              </a:rPr>
              <a:t>三</a:t>
            </a:r>
            <a:r>
              <a:rPr lang="en-US" altLang="zh-TW" sz="49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4900" dirty="0">
                <a:latin typeface="標楷體" panose="03000509000000000000" pitchFamily="65" charset="-120"/>
                <a:ea typeface="標楷體" panose="03000509000000000000" pitchFamily="65" charset="-120"/>
              </a:rPr>
              <a:t>海洋多元校外教學、多元評量發表：各類與海洋教育相關之校外教學、探索、</a:t>
            </a:r>
            <a:r>
              <a:rPr lang="en-US" altLang="zh-TW" sz="4900" dirty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endParaRPr lang="zh-TW" altLang="zh-TW" sz="49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49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49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</a:t>
            </a:r>
            <a:r>
              <a:rPr lang="zh-TW" altLang="zh-TW" sz="49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踏</a:t>
            </a:r>
            <a:r>
              <a:rPr lang="zh-TW" altLang="zh-TW" sz="4900" dirty="0">
                <a:latin typeface="標楷體" panose="03000509000000000000" pitchFamily="65" charset="-120"/>
                <a:ea typeface="標楷體" panose="03000509000000000000" pitchFamily="65" charset="-120"/>
              </a:rPr>
              <a:t>查及遊戲活動。</a:t>
            </a:r>
          </a:p>
          <a:p>
            <a:r>
              <a:rPr lang="zh-TW" altLang="zh-TW" sz="4900" dirty="0">
                <a:latin typeface="標楷體" panose="03000509000000000000" pitchFamily="65" charset="-120"/>
                <a:ea typeface="標楷體" panose="03000509000000000000" pitchFamily="65" charset="-120"/>
              </a:rPr>
              <a:t>二、活動期程：</a:t>
            </a:r>
          </a:p>
          <a:p>
            <a:r>
              <a:rPr lang="en-US" altLang="zh-TW" sz="49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4900" dirty="0"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en-US" altLang="zh-TW" sz="49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4900" dirty="0">
                <a:latin typeface="標楷體" panose="03000509000000000000" pitchFamily="65" charset="-120"/>
                <a:ea typeface="標楷體" panose="03000509000000000000" pitchFamily="65" charset="-120"/>
              </a:rPr>
              <a:t>徵件時間：即日起至</a:t>
            </a:r>
            <a:r>
              <a:rPr lang="en-US" altLang="zh-TW" sz="49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107</a:t>
            </a:r>
            <a:r>
              <a:rPr lang="zh-TW" altLang="zh-TW" sz="49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4900" dirty="0">
                <a:latin typeface="標楷體" panose="03000509000000000000" pitchFamily="65" charset="-120"/>
                <a:ea typeface="標楷體" panose="03000509000000000000" pitchFamily="65" charset="-120"/>
              </a:rPr>
              <a:t>12</a:t>
            </a:r>
            <a:r>
              <a:rPr lang="zh-TW" altLang="zh-TW" sz="4900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49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19</a:t>
            </a:r>
            <a:r>
              <a:rPr lang="zh-TW" altLang="zh-TW" sz="49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  <a:r>
              <a:rPr lang="en-US" altLang="zh-TW" sz="49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4900" dirty="0">
                <a:latin typeface="標楷體" panose="03000509000000000000" pitchFamily="65" charset="-120"/>
                <a:ea typeface="標楷體" panose="03000509000000000000" pitchFamily="65" charset="-120"/>
              </a:rPr>
              <a:t>三</a:t>
            </a:r>
            <a:r>
              <a:rPr lang="en-US" altLang="zh-TW" sz="49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4900" dirty="0">
                <a:latin typeface="標楷體" panose="03000509000000000000" pitchFamily="65" charset="-120"/>
                <a:ea typeface="標楷體" panose="03000509000000000000" pitchFamily="65" charset="-120"/>
              </a:rPr>
              <a:t>止，以郵戳為憑，資料請逕寄海</a:t>
            </a:r>
          </a:p>
          <a:p>
            <a:r>
              <a:rPr lang="en-US" altLang="zh-TW" sz="4900" dirty="0">
                <a:latin typeface="標楷體" panose="03000509000000000000" pitchFamily="65" charset="-120"/>
                <a:ea typeface="標楷體" panose="03000509000000000000" pitchFamily="65" charset="-120"/>
              </a:rPr>
              <a:t>             </a:t>
            </a:r>
            <a:r>
              <a:rPr lang="zh-TW" altLang="zh-TW" sz="4900" dirty="0">
                <a:latin typeface="標楷體" panose="03000509000000000000" pitchFamily="65" charset="-120"/>
                <a:ea typeface="標楷體" panose="03000509000000000000" pitchFamily="65" charset="-120"/>
              </a:rPr>
              <a:t>洋教育資源中心暨海洋教育輔導團，</a:t>
            </a:r>
            <a:r>
              <a:rPr lang="zh-TW" altLang="zh-TW" sz="49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青草湖</a:t>
            </a:r>
            <a:r>
              <a:rPr lang="zh-TW" altLang="zh-TW" sz="4900" dirty="0">
                <a:latin typeface="標楷體" panose="03000509000000000000" pitchFamily="65" charset="-120"/>
                <a:ea typeface="標楷體" panose="03000509000000000000" pitchFamily="65" charset="-120"/>
              </a:rPr>
              <a:t>國小</a:t>
            </a:r>
            <a:r>
              <a:rPr lang="en-US" altLang="zh-TW" sz="4900" dirty="0">
                <a:latin typeface="標楷體" panose="03000509000000000000" pitchFamily="65" charset="-120"/>
                <a:ea typeface="標楷體" panose="03000509000000000000" pitchFamily="65" charset="-120"/>
              </a:rPr>
              <a:t>~</a:t>
            </a:r>
            <a:r>
              <a:rPr lang="zh-TW" altLang="zh-TW" sz="4900" dirty="0">
                <a:latin typeface="標楷體" panose="03000509000000000000" pitchFamily="65" charset="-120"/>
                <a:ea typeface="標楷體" panose="03000509000000000000" pitchFamily="65" charset="-120"/>
              </a:rPr>
              <a:t>生教活動組</a:t>
            </a:r>
          </a:p>
          <a:p>
            <a:r>
              <a:rPr lang="en-US" altLang="zh-TW" sz="4900" dirty="0">
                <a:latin typeface="標楷體" panose="03000509000000000000" pitchFamily="65" charset="-120"/>
                <a:ea typeface="標楷體" panose="03000509000000000000" pitchFamily="65" charset="-120"/>
              </a:rPr>
              <a:t>             </a:t>
            </a:r>
            <a:r>
              <a:rPr lang="zh-TW" altLang="zh-TW" sz="49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江至正</a:t>
            </a:r>
            <a:r>
              <a:rPr lang="zh-TW" altLang="zh-TW" sz="4900" dirty="0">
                <a:latin typeface="標楷體" panose="03000509000000000000" pitchFamily="65" charset="-120"/>
                <a:ea typeface="標楷體" panose="03000509000000000000" pitchFamily="65" charset="-120"/>
              </a:rPr>
              <a:t>組長</a:t>
            </a:r>
            <a:r>
              <a:rPr lang="en-US" altLang="zh-TW" sz="4900" dirty="0">
                <a:latin typeface="標楷體" panose="03000509000000000000" pitchFamily="65" charset="-120"/>
                <a:ea typeface="標楷體" panose="03000509000000000000" pitchFamily="65" charset="-120"/>
              </a:rPr>
              <a:t>(5200360-2034)</a:t>
            </a:r>
            <a:r>
              <a:rPr lang="zh-TW" altLang="zh-TW" sz="49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r>
              <a:rPr lang="en-US" altLang="zh-TW" sz="49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4900" dirty="0"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en-US" altLang="zh-TW" sz="49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4900" dirty="0">
                <a:latin typeface="標楷體" panose="03000509000000000000" pitchFamily="65" charset="-120"/>
                <a:ea typeface="標楷體" panose="03000509000000000000" pitchFamily="65" charset="-120"/>
              </a:rPr>
              <a:t>初審：</a:t>
            </a:r>
            <a:r>
              <a:rPr lang="en-US" altLang="zh-TW" sz="49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107</a:t>
            </a:r>
            <a:r>
              <a:rPr lang="zh-TW" altLang="zh-TW" sz="49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4900" dirty="0">
                <a:latin typeface="標楷體" panose="03000509000000000000" pitchFamily="65" charset="-120"/>
                <a:ea typeface="標楷體" panose="03000509000000000000" pitchFamily="65" charset="-120"/>
              </a:rPr>
              <a:t>12</a:t>
            </a:r>
            <a:r>
              <a:rPr lang="zh-TW" altLang="zh-TW" sz="49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49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21</a:t>
            </a:r>
            <a:r>
              <a:rPr lang="zh-TW" altLang="zh-TW" sz="49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  <a:r>
              <a:rPr lang="en-US" altLang="zh-TW" sz="49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9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五</a:t>
            </a:r>
            <a:r>
              <a:rPr lang="en-US" altLang="zh-TW" sz="49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4900" dirty="0">
                <a:latin typeface="標楷體" panose="03000509000000000000" pitchFamily="65" charset="-120"/>
                <a:ea typeface="標楷體" panose="03000509000000000000" pitchFamily="65" charset="-120"/>
              </a:rPr>
              <a:t>前公告通過初審之學校，並請準備複審資料。</a:t>
            </a:r>
          </a:p>
          <a:p>
            <a:r>
              <a:rPr lang="en-US" altLang="zh-TW" sz="49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4900" dirty="0">
                <a:latin typeface="標楷體" panose="03000509000000000000" pitchFamily="65" charset="-120"/>
                <a:ea typeface="標楷體" panose="03000509000000000000" pitchFamily="65" charset="-120"/>
              </a:rPr>
              <a:t>三</a:t>
            </a:r>
            <a:r>
              <a:rPr lang="en-US" altLang="zh-TW" sz="49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4900" dirty="0">
                <a:latin typeface="標楷體" panose="03000509000000000000" pitchFamily="65" charset="-120"/>
                <a:ea typeface="標楷體" panose="03000509000000000000" pitchFamily="65" charset="-120"/>
              </a:rPr>
              <a:t>複審：</a:t>
            </a:r>
            <a:r>
              <a:rPr lang="en-US" altLang="zh-TW" sz="49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107</a:t>
            </a:r>
            <a:r>
              <a:rPr lang="zh-TW" altLang="zh-TW" sz="49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49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12</a:t>
            </a:r>
            <a:r>
              <a:rPr lang="zh-TW" altLang="zh-TW" sz="49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49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28</a:t>
            </a:r>
            <a:r>
              <a:rPr lang="zh-TW" altLang="zh-TW" sz="49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  <a:r>
              <a:rPr lang="en-US" altLang="zh-TW" sz="49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49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五</a:t>
            </a:r>
            <a:r>
              <a:rPr lang="en-US" altLang="zh-TW" sz="49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4900" dirty="0">
                <a:latin typeface="標楷體" panose="03000509000000000000" pitchFamily="65" charset="-120"/>
                <a:ea typeface="標楷體" panose="03000509000000000000" pitchFamily="65" charset="-120"/>
              </a:rPr>
              <a:t>透過現場發表進行評選，</a:t>
            </a:r>
            <a:r>
              <a:rPr lang="zh-TW" altLang="zh-TW" sz="49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發表教師以及各校務必</a:t>
            </a:r>
            <a:endParaRPr lang="zh-TW" altLang="zh-TW" sz="49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49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        </a:t>
            </a:r>
            <a:r>
              <a:rPr lang="zh-TW" altLang="zh-TW" sz="49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薦派海洋種子教師一名，公假排代一日參加。</a:t>
            </a:r>
            <a:endParaRPr lang="zh-TW" altLang="zh-TW" sz="49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49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4900" dirty="0">
                <a:latin typeface="標楷體" panose="03000509000000000000" pitchFamily="65" charset="-120"/>
                <a:ea typeface="標楷體" panose="03000509000000000000" pitchFamily="65" charset="-120"/>
              </a:rPr>
              <a:t>四</a:t>
            </a:r>
            <a:r>
              <a:rPr lang="en-US" altLang="zh-TW" sz="49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49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公開分享教學實作與頒獎：</a:t>
            </a:r>
            <a:r>
              <a:rPr lang="en-US" altLang="zh-TW" sz="49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108</a:t>
            </a:r>
            <a:r>
              <a:rPr lang="zh-TW" altLang="zh-TW" sz="49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49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zh-TW" sz="49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49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15</a:t>
            </a:r>
            <a:r>
              <a:rPr lang="zh-TW" altLang="zh-TW" sz="49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  <a:r>
              <a:rPr lang="en-US" altLang="zh-TW" sz="49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49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五</a:t>
            </a:r>
            <a:r>
              <a:rPr lang="en-US" altLang="zh-TW" sz="49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49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，邀請專家教師與得獎教師</a:t>
            </a:r>
            <a:endParaRPr lang="zh-TW" altLang="zh-TW" sz="49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49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zh-TW" altLang="zh-TW" sz="49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現場實作與教學，並公開頒獎，得獎教師及各校務必薦派海洋種子教師一 </a:t>
            </a:r>
            <a:endParaRPr lang="zh-TW" altLang="zh-TW" sz="49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49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zh-TW" altLang="zh-TW" sz="49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名，公假排代一日參加。</a:t>
            </a:r>
            <a:endParaRPr lang="zh-TW" altLang="zh-TW" sz="49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zh-TW" altLang="en-US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382832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1049000" cy="1325563"/>
          </a:xfrm>
        </p:spPr>
        <p:txBody>
          <a:bodyPr>
            <a:normAutofit/>
          </a:bodyPr>
          <a:lstStyle/>
          <a:p>
            <a:r>
              <a:rPr lang="zh-TW" altLang="en-US" sz="4400" b="1" dirty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新竹蛙寶</a:t>
            </a:r>
            <a:r>
              <a:rPr lang="en-US" altLang="zh-TW" sz="4400" b="1" dirty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4400" b="1" dirty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海洋起跑</a:t>
            </a:r>
            <a:r>
              <a:rPr lang="en-US" altLang="zh-TW" sz="4400" b="1" dirty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~2018</a:t>
            </a:r>
            <a:r>
              <a:rPr lang="zh-TW" altLang="en-US" sz="4400" b="1" dirty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新竹市海洋運動節</a:t>
            </a:r>
            <a:endParaRPr lang="zh-TW" altLang="en-US" sz="44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620982"/>
            <a:ext cx="10515600" cy="48463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2800" dirty="0" smtClean="0"/>
              <a:t>1.</a:t>
            </a:r>
            <a:r>
              <a:rPr lang="zh-TW" altLang="zh-TW" dirty="0"/>
              <a:t> </a:t>
            </a:r>
            <a:r>
              <a:rPr lang="zh-TW" altLang="zh-TW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『新竹蛙寶</a:t>
            </a:r>
            <a:r>
              <a:rPr lang="en-US" altLang="zh-TW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zh-TW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海洋起跑』風情</a:t>
            </a:r>
            <a:r>
              <a:rPr lang="zh-TW" altLang="zh-TW" sz="2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明信片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zh-TW" sz="2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林淑慧</a:t>
            </a:r>
            <a:r>
              <a:rPr lang="zh-TW" altLang="zh-TW" sz="2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護理師</a:t>
            </a:r>
            <a:r>
              <a:rPr lang="en-US" altLang="zh-TW" sz="2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zh-TW" sz="2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陳彥君老師</a:t>
            </a:r>
            <a:endParaRPr lang="en-US" altLang="zh-TW" sz="2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zh-TW" sz="2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『</a:t>
            </a:r>
            <a:r>
              <a:rPr lang="zh-TW" altLang="zh-TW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創客海生氣球』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~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「海」是最愛你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吳振彰</a:t>
            </a: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汪秀慧師生團隊</a:t>
            </a:r>
            <a:endParaRPr lang="zh-TW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zh-TW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食萬個為甚麼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陳芃均主任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青草湖國小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lang="zh-TW" altLang="zh-TW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蛙寶合體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陳雅珮主任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東園國小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5.</a:t>
            </a:r>
            <a:r>
              <a:rPr lang="zh-TW" altLang="zh-TW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蛙底家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江至正組長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青草湖國小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6.</a:t>
            </a:r>
            <a:r>
              <a:rPr lang="zh-TW" altLang="zh-TW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金牌特務小青蛙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謝婉廷組長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青草湖國小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7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zh-TW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蛙之磯磯呱呱叫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魏紫玲</a:t>
            </a: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何珊伃老師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西門國小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8.</a:t>
            </a:r>
            <a:r>
              <a:rPr lang="zh-TW" altLang="zh-TW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蛙蛙的一生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陳怡茹主任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頂埔國小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9.</a:t>
            </a:r>
            <a:r>
              <a:rPr lang="zh-TW" altLang="zh-TW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阿布與阿斑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詹朕勳</a:t>
            </a:r>
            <a:r>
              <a:rPr lang="zh-TW" altLang="zh-TW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主任</a:t>
            </a: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團隊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西門國小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10.</a:t>
            </a:r>
            <a:r>
              <a:rPr lang="zh-TW" altLang="zh-TW" sz="2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蛙</a:t>
            </a:r>
            <a:r>
              <a:rPr lang="en-US" altLang="zh-TW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!</a:t>
            </a:r>
            <a:r>
              <a:rPr lang="zh-TW" altLang="zh-TW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龜派氣功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黃大杰</a:t>
            </a:r>
            <a:r>
              <a:rPr lang="zh-TW" altLang="zh-TW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老師</a:t>
            </a: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團隊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僑孝國小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414067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1090564" cy="1325563"/>
          </a:xfrm>
        </p:spPr>
        <p:txBody>
          <a:bodyPr>
            <a:normAutofit/>
          </a:bodyPr>
          <a:lstStyle/>
          <a:p>
            <a:r>
              <a:rPr lang="zh-TW" altLang="en-US" sz="4400" b="1" dirty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新竹蛙寶</a:t>
            </a:r>
            <a:r>
              <a:rPr lang="en-US" altLang="zh-TW" sz="4400" b="1" dirty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4400" b="1" dirty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海洋起跑</a:t>
            </a:r>
            <a:r>
              <a:rPr lang="en-US" altLang="zh-TW" sz="4400" b="1" dirty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~2018</a:t>
            </a:r>
            <a:r>
              <a:rPr lang="zh-TW" altLang="en-US" sz="4400" b="1" dirty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新竹市海洋運動節</a:t>
            </a:r>
            <a:endParaRPr lang="zh-TW" altLang="en-US" sz="4400" dirty="0"/>
          </a:p>
        </p:txBody>
      </p:sp>
      <p:sp>
        <p:nvSpPr>
          <p:cNvPr id="7" name="矩形 6"/>
          <p:cNvSpPr/>
          <p:nvPr/>
        </p:nvSpPr>
        <p:spPr>
          <a:xfrm>
            <a:off x="673331" y="1787237"/>
            <a:ext cx="1088136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A</a:t>
            </a:r>
            <a:r>
              <a:rPr lang="en-US" altLang="zh-TW" sz="4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4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釣</a:t>
            </a:r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蛙大師</a:t>
            </a:r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陳芃均主任</a:t>
            </a:r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青草湖國小</a:t>
            </a:r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r>
              <a:rPr lang="en-US" altLang="zh-TW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B</a:t>
            </a:r>
            <a:r>
              <a:rPr lang="en-US" altLang="zh-TW" sz="4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4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蛙</a:t>
            </a:r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就是蛙</a:t>
            </a:r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陳雅珮主任</a:t>
            </a:r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東園國小</a:t>
            </a:r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r>
              <a:rPr lang="en-US" altLang="zh-TW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C</a:t>
            </a:r>
            <a:r>
              <a:rPr lang="en-US" altLang="zh-TW" sz="4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4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舌</a:t>
            </a:r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力四射</a:t>
            </a:r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江至正組長</a:t>
            </a:r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青草湖國小</a:t>
            </a:r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r>
              <a:rPr lang="en-US" altLang="zh-TW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D</a:t>
            </a:r>
            <a:r>
              <a:rPr lang="en-US" altLang="zh-TW" sz="4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4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支援</a:t>
            </a:r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最前線</a:t>
            </a:r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謝婉廷組長</a:t>
            </a:r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青草湖國小</a:t>
            </a:r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) </a:t>
            </a:r>
          </a:p>
          <a:p>
            <a:r>
              <a:rPr lang="en-US" altLang="zh-TW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E</a:t>
            </a:r>
            <a:r>
              <a:rPr lang="en-US" altLang="zh-TW" sz="4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4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蛙</a:t>
            </a:r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拳繡腿</a:t>
            </a:r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魏紫玲組長</a:t>
            </a:r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何珊伃老師</a:t>
            </a:r>
          </a:p>
          <a:p>
            <a:r>
              <a:rPr lang="en-US" altLang="zh-TW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F</a:t>
            </a:r>
            <a:r>
              <a:rPr lang="en-US" altLang="zh-TW" sz="4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4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紙</a:t>
            </a:r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上彈蛙</a:t>
            </a:r>
            <a:r>
              <a:rPr lang="en-US" altLang="zh-TW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青蛙摺紙</a:t>
            </a:r>
            <a:r>
              <a:rPr lang="en-US" altLang="zh-TW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en-US" altLang="zh-TW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陳怡茹主任</a:t>
            </a:r>
          </a:p>
          <a:p>
            <a:r>
              <a:rPr lang="en-US" altLang="zh-TW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G</a:t>
            </a:r>
            <a:r>
              <a:rPr lang="en-US" altLang="zh-TW" sz="4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4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</a:t>
            </a:r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愛蛇蛇</a:t>
            </a:r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詹朕勳主任</a:t>
            </a:r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西門國小</a:t>
            </a:r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r>
              <a:rPr lang="en-US" altLang="zh-TW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H</a:t>
            </a:r>
            <a:r>
              <a:rPr lang="zh-TW" altLang="en-US" sz="4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蛙</a:t>
            </a:r>
            <a:r>
              <a:rPr lang="en-US" altLang="zh-TW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!</a:t>
            </a:r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龜派氣功</a:t>
            </a:r>
            <a:r>
              <a:rPr lang="en-US" altLang="zh-TW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黃大杰老師</a:t>
            </a:r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僑孝國小</a:t>
            </a:r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44564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273688"/>
            <a:ext cx="10907684" cy="831906"/>
          </a:xfrm>
        </p:spPr>
        <p:txBody>
          <a:bodyPr>
            <a:normAutofit/>
          </a:bodyPr>
          <a:lstStyle/>
          <a:p>
            <a:r>
              <a:rPr lang="zh-TW" altLang="en-US" sz="4400" b="1" dirty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新竹蛙寶</a:t>
            </a:r>
            <a:r>
              <a:rPr lang="en-US" altLang="zh-TW" sz="4400" b="1" dirty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4400" b="1" dirty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海洋起跑</a:t>
            </a:r>
            <a:r>
              <a:rPr lang="en-US" altLang="zh-TW" sz="4400" b="1" dirty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~2018</a:t>
            </a:r>
            <a:r>
              <a:rPr lang="zh-TW" altLang="en-US" sz="4400" b="1" dirty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新竹市海洋運動節</a:t>
            </a:r>
            <a:endParaRPr lang="zh-TW" altLang="en-US" sz="4400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175" y="1105594"/>
            <a:ext cx="8038407" cy="5676380"/>
          </a:xfrm>
        </p:spPr>
      </p:pic>
    </p:spTree>
    <p:extLst>
      <p:ext uri="{BB962C8B-B14F-4D97-AF65-F5344CB8AC3E}">
        <p14:creationId xmlns:p14="http://schemas.microsoft.com/office/powerpoint/2010/main" val="3366528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54826" y="0"/>
            <a:ext cx="10891058" cy="1325563"/>
          </a:xfrm>
        </p:spPr>
        <p:txBody>
          <a:bodyPr>
            <a:normAutofit/>
          </a:bodyPr>
          <a:lstStyle/>
          <a:p>
            <a:r>
              <a:rPr lang="zh-TW" altLang="en-US" sz="4400" b="1" dirty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新竹蛙寶</a:t>
            </a:r>
            <a:r>
              <a:rPr lang="en-US" altLang="zh-TW" sz="4400" b="1" dirty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4400" b="1" dirty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海洋起跑</a:t>
            </a:r>
            <a:r>
              <a:rPr lang="en-US" altLang="zh-TW" sz="4400" b="1" dirty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~2018</a:t>
            </a:r>
            <a:r>
              <a:rPr lang="zh-TW" altLang="en-US" sz="4400" b="1" dirty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新竹市海洋運動節</a:t>
            </a:r>
            <a:endParaRPr lang="zh-TW" altLang="en-US" sz="4400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802" y="1106487"/>
            <a:ext cx="7980220" cy="5647541"/>
          </a:xfrm>
        </p:spPr>
      </p:pic>
    </p:spTree>
    <p:extLst>
      <p:ext uri="{BB962C8B-B14F-4D97-AF65-F5344CB8AC3E}">
        <p14:creationId xmlns:p14="http://schemas.microsoft.com/office/powerpoint/2010/main" val="905571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765" y="74815"/>
            <a:ext cx="9815413" cy="6858000"/>
          </a:xfrm>
        </p:spPr>
      </p:pic>
    </p:spTree>
    <p:extLst>
      <p:ext uri="{BB962C8B-B14F-4D97-AF65-F5344CB8AC3E}">
        <p14:creationId xmlns:p14="http://schemas.microsoft.com/office/powerpoint/2010/main" val="3539834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74073" y="365127"/>
            <a:ext cx="10979727" cy="1325563"/>
          </a:xfrm>
        </p:spPr>
        <p:txBody>
          <a:bodyPr>
            <a:normAutofit/>
          </a:bodyPr>
          <a:lstStyle/>
          <a:p>
            <a:r>
              <a:rPr lang="zh-TW" altLang="en-US" sz="4400" b="1" dirty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新竹蛙寶</a:t>
            </a:r>
            <a:r>
              <a:rPr lang="en-US" altLang="zh-TW" sz="4400" b="1" dirty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4400" b="1" dirty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海洋起跑</a:t>
            </a:r>
            <a:r>
              <a:rPr lang="en-US" altLang="zh-TW" sz="4400" b="1" dirty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~2018</a:t>
            </a:r>
            <a:r>
              <a:rPr lang="zh-TW" altLang="en-US" sz="4400" b="1" dirty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新竹市海洋運動節</a:t>
            </a:r>
            <a:endParaRPr lang="zh-TW" altLang="en-US" sz="4400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61" y="1612685"/>
            <a:ext cx="2024078" cy="2000405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350" y="1669560"/>
            <a:ext cx="1845426" cy="1964661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648" y="1642974"/>
            <a:ext cx="1982569" cy="1970116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8470" y="1596016"/>
            <a:ext cx="2324442" cy="1939068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5784" y="1557533"/>
            <a:ext cx="2345527" cy="2110708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39273"/>
            <a:ext cx="2440726" cy="2186644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4495" y="4082651"/>
            <a:ext cx="1983895" cy="2143266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869" y="4082651"/>
            <a:ext cx="2201601" cy="1914015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7488" y="3990942"/>
            <a:ext cx="2125424" cy="2326684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0137" y="3794875"/>
            <a:ext cx="2459453" cy="2675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8537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17447" y="224305"/>
            <a:ext cx="11004086" cy="1362708"/>
          </a:xfrm>
        </p:spPr>
        <p:txBody>
          <a:bodyPr>
            <a:normAutofit/>
          </a:bodyPr>
          <a:lstStyle/>
          <a:p>
            <a:pPr algn="ctr"/>
            <a:r>
              <a:rPr lang="zh-TW" altLang="en-US" sz="4400" b="1" dirty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新竹蛙寶</a:t>
            </a:r>
            <a:r>
              <a:rPr lang="en-US" altLang="zh-TW" sz="4400" b="1" dirty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4400" b="1" dirty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海洋起跑</a:t>
            </a:r>
            <a:r>
              <a:rPr lang="en-US" altLang="zh-TW" sz="4400" b="1" dirty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~2018</a:t>
            </a:r>
            <a:r>
              <a:rPr lang="zh-TW" altLang="en-US" sz="4400" b="1" dirty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新竹市海洋運動節</a:t>
            </a:r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38" y="1951511"/>
            <a:ext cx="6011386" cy="4249783"/>
          </a:xfr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3632" y="1951511"/>
            <a:ext cx="6011387" cy="4249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96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90945" y="365127"/>
            <a:ext cx="11062855" cy="1325563"/>
          </a:xfrm>
        </p:spPr>
        <p:txBody>
          <a:bodyPr>
            <a:normAutofit/>
          </a:bodyPr>
          <a:lstStyle/>
          <a:p>
            <a:r>
              <a:rPr lang="zh-TW" altLang="en-US" sz="4400" b="1" dirty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新竹蛙寶</a:t>
            </a:r>
            <a:r>
              <a:rPr lang="en-US" altLang="zh-TW" sz="4400" b="1" dirty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4400" b="1" dirty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海洋起跑</a:t>
            </a:r>
            <a:r>
              <a:rPr lang="en-US" altLang="zh-TW" sz="4400" b="1" dirty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~2018</a:t>
            </a:r>
            <a:r>
              <a:rPr lang="zh-TW" altLang="en-US" sz="4400" b="1" dirty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新竹市海洋運動節</a:t>
            </a:r>
            <a:endParaRPr lang="zh-TW" altLang="en-US" sz="4400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83" y="2242351"/>
            <a:ext cx="6023037" cy="4241575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3722" y="2242351"/>
            <a:ext cx="6095707" cy="4308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257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9652" y="257061"/>
            <a:ext cx="11032375" cy="1325563"/>
          </a:xfrm>
        </p:spPr>
        <p:txBody>
          <a:bodyPr>
            <a:normAutofit/>
          </a:bodyPr>
          <a:lstStyle/>
          <a:p>
            <a:r>
              <a:rPr lang="zh-TW" altLang="en-US" sz="4400" b="1" dirty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新竹蛙寶</a:t>
            </a:r>
            <a:r>
              <a:rPr lang="en-US" altLang="zh-TW" sz="4400" b="1" dirty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4400" b="1" dirty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海洋起跑</a:t>
            </a:r>
            <a:r>
              <a:rPr lang="en-US" altLang="zh-TW" sz="4400" b="1" dirty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~2018</a:t>
            </a:r>
            <a:r>
              <a:rPr lang="zh-TW" altLang="en-US" sz="4400" b="1" dirty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新竹市海洋運動節</a:t>
            </a:r>
            <a:endParaRPr lang="zh-TW" altLang="en-US" sz="4400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59123"/>
            <a:ext cx="6092639" cy="4267604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840" y="1892125"/>
            <a:ext cx="5748040" cy="4062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6832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60513" y="365127"/>
            <a:ext cx="10949247" cy="1325563"/>
          </a:xfrm>
        </p:spPr>
        <p:txBody>
          <a:bodyPr>
            <a:normAutofit/>
          </a:bodyPr>
          <a:lstStyle/>
          <a:p>
            <a:r>
              <a:rPr lang="zh-TW" altLang="en-US" sz="4400" b="1" dirty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新竹蛙寶</a:t>
            </a:r>
            <a:r>
              <a:rPr lang="en-US" altLang="zh-TW" sz="4400" b="1" dirty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4400" b="1" dirty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海洋起跑</a:t>
            </a:r>
            <a:r>
              <a:rPr lang="en-US" altLang="zh-TW" sz="4400" b="1" dirty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~2018</a:t>
            </a:r>
            <a:r>
              <a:rPr lang="zh-TW" altLang="en-US" sz="4400" b="1" dirty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新竹市海洋運動節</a:t>
            </a:r>
            <a:endParaRPr lang="zh-TW" altLang="en-US" sz="4400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125" y="1728654"/>
            <a:ext cx="3594024" cy="5061771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65" y="1690690"/>
            <a:ext cx="3625943" cy="513770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412" y="1690690"/>
            <a:ext cx="3484434" cy="5086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61124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475</TotalTime>
  <Words>759</Words>
  <Application>Microsoft Office PowerPoint</Application>
  <PresentationFormat>寬螢幕</PresentationFormat>
  <Paragraphs>50</Paragraphs>
  <Slides>13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19" baseType="lpstr">
      <vt:lpstr>新細明體</vt:lpstr>
      <vt:lpstr>標楷體</vt:lpstr>
      <vt:lpstr>Arial</vt:lpstr>
      <vt:lpstr>Calibri</vt:lpstr>
      <vt:lpstr>Calibri Light</vt:lpstr>
      <vt:lpstr>1_Office 佈景主題</vt:lpstr>
      <vt:lpstr>新竹蛙寶.海洋起跑 ~2018新竹市海洋運動節</vt:lpstr>
      <vt:lpstr>新竹蛙寶.海洋起跑~2018新竹市海洋運動節</vt:lpstr>
      <vt:lpstr>新竹蛙寶.海洋起跑~2018新竹市海洋運動節</vt:lpstr>
      <vt:lpstr>PowerPoint 簡報</vt:lpstr>
      <vt:lpstr>新竹蛙寶.海洋起跑~2018新竹市海洋運動節</vt:lpstr>
      <vt:lpstr>新竹蛙寶.海洋起跑~2018新竹市海洋運動節</vt:lpstr>
      <vt:lpstr>新竹蛙寶.海洋起跑~2018新竹市海洋運動節</vt:lpstr>
      <vt:lpstr>新竹蛙寶.海洋起跑~2018新竹市海洋運動節</vt:lpstr>
      <vt:lpstr>新竹蛙寶.海洋起跑~2018新竹市海洋運動節</vt:lpstr>
      <vt:lpstr>教育部107年度『海洋科普繪本創作』競賽</vt:lpstr>
      <vt:lpstr>2018新竹市海洋創新素養教學課程暨海洋科普繪本創作競賽 </vt:lpstr>
      <vt:lpstr>新竹蛙寶.海洋起跑~2018新竹市海洋運動節</vt:lpstr>
      <vt:lpstr>新竹蛙寶.海洋起跑~2018新竹市海洋運動節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lilian</dc:creator>
  <cp:lastModifiedBy>Windows 使用者</cp:lastModifiedBy>
  <cp:revision>54</cp:revision>
  <dcterms:created xsi:type="dcterms:W3CDTF">2017-09-12T08:20:57Z</dcterms:created>
  <dcterms:modified xsi:type="dcterms:W3CDTF">2018-09-05T03:46:03Z</dcterms:modified>
</cp:coreProperties>
</file>