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notesMasterIdLst>
    <p:notesMasterId r:id="rId192"/>
  </p:notesMasterIdLst>
  <p:sldIdLst>
    <p:sldId id="411" r:id="rId3"/>
    <p:sldId id="412" r:id="rId4"/>
    <p:sldId id="410" r:id="rId5"/>
    <p:sldId id="406" r:id="rId6"/>
    <p:sldId id="407" r:id="rId7"/>
    <p:sldId id="397" r:id="rId8"/>
    <p:sldId id="398" r:id="rId9"/>
    <p:sldId id="399" r:id="rId10"/>
    <p:sldId id="408" r:id="rId11"/>
    <p:sldId id="400" r:id="rId12"/>
    <p:sldId id="409" r:id="rId13"/>
    <p:sldId id="402" r:id="rId14"/>
    <p:sldId id="470" r:id="rId15"/>
    <p:sldId id="496" r:id="rId16"/>
    <p:sldId id="403" r:id="rId17"/>
    <p:sldId id="404" r:id="rId18"/>
    <p:sldId id="413" r:id="rId19"/>
    <p:sldId id="326" r:id="rId20"/>
    <p:sldId id="340" r:id="rId21"/>
    <p:sldId id="332" r:id="rId22"/>
    <p:sldId id="327" r:id="rId23"/>
    <p:sldId id="329" r:id="rId24"/>
    <p:sldId id="418" r:id="rId25"/>
    <p:sldId id="330" r:id="rId26"/>
    <p:sldId id="342" r:id="rId27"/>
    <p:sldId id="344" r:id="rId28"/>
    <p:sldId id="343" r:id="rId29"/>
    <p:sldId id="345" r:id="rId30"/>
    <p:sldId id="333" r:id="rId31"/>
    <p:sldId id="338" r:id="rId32"/>
    <p:sldId id="339" r:id="rId33"/>
    <p:sldId id="335" r:id="rId34"/>
    <p:sldId id="331" r:id="rId35"/>
    <p:sldId id="336" r:id="rId36"/>
    <p:sldId id="337" r:id="rId37"/>
    <p:sldId id="346" r:id="rId38"/>
    <p:sldId id="347" r:id="rId39"/>
    <p:sldId id="348" r:id="rId40"/>
    <p:sldId id="352" r:id="rId41"/>
    <p:sldId id="349" r:id="rId42"/>
    <p:sldId id="350" r:id="rId43"/>
    <p:sldId id="351" r:id="rId44"/>
    <p:sldId id="257" r:id="rId45"/>
    <p:sldId id="298" r:id="rId46"/>
    <p:sldId id="299" r:id="rId47"/>
    <p:sldId id="414" r:id="rId48"/>
    <p:sldId id="416" r:id="rId49"/>
    <p:sldId id="415" r:id="rId50"/>
    <p:sldId id="417" r:id="rId51"/>
    <p:sldId id="295" r:id="rId52"/>
    <p:sldId id="306" r:id="rId53"/>
    <p:sldId id="307" r:id="rId54"/>
    <p:sldId id="310" r:id="rId55"/>
    <p:sldId id="309" r:id="rId56"/>
    <p:sldId id="311" r:id="rId57"/>
    <p:sldId id="308" r:id="rId58"/>
    <p:sldId id="305" r:id="rId59"/>
    <p:sldId id="289" r:id="rId60"/>
    <p:sldId id="290" r:id="rId61"/>
    <p:sldId id="293" r:id="rId62"/>
    <p:sldId id="291" r:id="rId63"/>
    <p:sldId id="292" r:id="rId64"/>
    <p:sldId id="300" r:id="rId65"/>
    <p:sldId id="453" r:id="rId66"/>
    <p:sldId id="430" r:id="rId67"/>
    <p:sldId id="449" r:id="rId68"/>
    <p:sldId id="450" r:id="rId69"/>
    <p:sldId id="497" r:id="rId70"/>
    <p:sldId id="455" r:id="rId71"/>
    <p:sldId id="456" r:id="rId72"/>
    <p:sldId id="457" r:id="rId73"/>
    <p:sldId id="458" r:id="rId74"/>
    <p:sldId id="465" r:id="rId75"/>
    <p:sldId id="498" r:id="rId76"/>
    <p:sldId id="469" r:id="rId77"/>
    <p:sldId id="459" r:id="rId78"/>
    <p:sldId id="460" r:id="rId79"/>
    <p:sldId id="462" r:id="rId80"/>
    <p:sldId id="463" r:id="rId81"/>
    <p:sldId id="464" r:id="rId82"/>
    <p:sldId id="431" r:id="rId83"/>
    <p:sldId id="432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66" r:id="rId93"/>
    <p:sldId id="467" r:id="rId94"/>
    <p:sldId id="446" r:id="rId95"/>
    <p:sldId id="447" r:id="rId96"/>
    <p:sldId id="468" r:id="rId97"/>
    <p:sldId id="499" r:id="rId98"/>
    <p:sldId id="500" r:id="rId99"/>
    <p:sldId id="321" r:id="rId100"/>
    <p:sldId id="322" r:id="rId101"/>
    <p:sldId id="313" r:id="rId102"/>
    <p:sldId id="314" r:id="rId103"/>
    <p:sldId id="510" r:id="rId104"/>
    <p:sldId id="265" r:id="rId105"/>
    <p:sldId id="320" r:id="rId106"/>
    <p:sldId id="511" r:id="rId107"/>
    <p:sldId id="512" r:id="rId108"/>
    <p:sldId id="319" r:id="rId109"/>
    <p:sldId id="318" r:id="rId110"/>
    <p:sldId id="317" r:id="rId111"/>
    <p:sldId id="316" r:id="rId112"/>
    <p:sldId id="315" r:id="rId113"/>
    <p:sldId id="266" r:id="rId114"/>
    <p:sldId id="260" r:id="rId115"/>
    <p:sldId id="280" r:id="rId116"/>
    <p:sldId id="281" r:id="rId117"/>
    <p:sldId id="297" r:id="rId118"/>
    <p:sldId id="282" r:id="rId119"/>
    <p:sldId id="283" r:id="rId120"/>
    <p:sldId id="284" r:id="rId121"/>
    <p:sldId id="285" r:id="rId122"/>
    <p:sldId id="353" r:id="rId123"/>
    <p:sldId id="354" r:id="rId124"/>
    <p:sldId id="355" r:id="rId125"/>
    <p:sldId id="356" r:id="rId126"/>
    <p:sldId id="357" r:id="rId127"/>
    <p:sldId id="358" r:id="rId128"/>
    <p:sldId id="360" r:id="rId129"/>
    <p:sldId id="361" r:id="rId130"/>
    <p:sldId id="362" r:id="rId131"/>
    <p:sldId id="363" r:id="rId132"/>
    <p:sldId id="359" r:id="rId133"/>
    <p:sldId id="364" r:id="rId134"/>
    <p:sldId id="365" r:id="rId135"/>
    <p:sldId id="366" r:id="rId136"/>
    <p:sldId id="367" r:id="rId137"/>
    <p:sldId id="368" r:id="rId138"/>
    <p:sldId id="369" r:id="rId139"/>
    <p:sldId id="370" r:id="rId140"/>
    <p:sldId id="371" r:id="rId141"/>
    <p:sldId id="372" r:id="rId142"/>
    <p:sldId id="373" r:id="rId143"/>
    <p:sldId id="374" r:id="rId144"/>
    <p:sldId id="375" r:id="rId145"/>
    <p:sldId id="376" r:id="rId146"/>
    <p:sldId id="377" r:id="rId147"/>
    <p:sldId id="378" r:id="rId148"/>
    <p:sldId id="379" r:id="rId149"/>
    <p:sldId id="380" r:id="rId150"/>
    <p:sldId id="381" r:id="rId151"/>
    <p:sldId id="382" r:id="rId152"/>
    <p:sldId id="383" r:id="rId153"/>
    <p:sldId id="384" r:id="rId154"/>
    <p:sldId id="385" r:id="rId155"/>
    <p:sldId id="452" r:id="rId156"/>
    <p:sldId id="471" r:id="rId157"/>
    <p:sldId id="472" r:id="rId158"/>
    <p:sldId id="473" r:id="rId159"/>
    <p:sldId id="474" r:id="rId160"/>
    <p:sldId id="475" r:id="rId161"/>
    <p:sldId id="476" r:id="rId162"/>
    <p:sldId id="477" r:id="rId163"/>
    <p:sldId id="478" r:id="rId164"/>
    <p:sldId id="479" r:id="rId165"/>
    <p:sldId id="480" r:id="rId166"/>
    <p:sldId id="481" r:id="rId167"/>
    <p:sldId id="482" r:id="rId168"/>
    <p:sldId id="483" r:id="rId169"/>
    <p:sldId id="484" r:id="rId170"/>
    <p:sldId id="485" r:id="rId171"/>
    <p:sldId id="486" r:id="rId172"/>
    <p:sldId id="487" r:id="rId173"/>
    <p:sldId id="488" r:id="rId174"/>
    <p:sldId id="489" r:id="rId175"/>
    <p:sldId id="490" r:id="rId176"/>
    <p:sldId id="491" r:id="rId177"/>
    <p:sldId id="492" r:id="rId178"/>
    <p:sldId id="493" r:id="rId179"/>
    <p:sldId id="494" r:id="rId180"/>
    <p:sldId id="495" r:id="rId181"/>
    <p:sldId id="501" r:id="rId182"/>
    <p:sldId id="502" r:id="rId183"/>
    <p:sldId id="503" r:id="rId184"/>
    <p:sldId id="504" r:id="rId185"/>
    <p:sldId id="505" r:id="rId186"/>
    <p:sldId id="506" r:id="rId187"/>
    <p:sldId id="507" r:id="rId188"/>
    <p:sldId id="508" r:id="rId189"/>
    <p:sldId id="509" r:id="rId190"/>
    <p:sldId id="513" r:id="rId19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9" d="100"/>
          <a:sy n="69" d="100"/>
        </p:scale>
        <p:origin x="122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-35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presProps" Target="presProp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theme" Target="theme/theme1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tableStyles" Target="tableStyle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10-21T09:45:16.43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19456 10971 0,'18'0'266,"-1"0"-266,19 0 16,17 0-1,-36 0 1,1 0-1,-1 0 17,1 0-17,17 0 1,-17 0-16,0 0 16,17 0-1,0 0 1,18 0 15,-35 0 63,-1 0-63,19 0 0,-19 0 1,1 0-17,0 0-15,17 0 16,-18 0 31,1 0-32,17 0 1,-17 0 0,0 0-1,17 0 32,-17 0-31,-1 0-1,1 0 1,17 0 78,-17 0-63,-1 0 63,19 0-79,-19 0 1,1 0 0,0 0-16,-1 0 15,19 0 1,-19 0-1</inkml:trace>
  <inkml:trace contextRef="#ctx0" brushRef="#br0" timeOffset="2696.3034">18221 9402 0,'0'17'204,"36"-17"-189,-1 0-15,-17 0 16,34 0-1,37 0 1,-72 0-16,36 0 16,-35 0-16,-1 0 15,54 0 1,-53 0 0,17 0-1,-17 0 16,-1 0-15,18 0-16,1 0 16,-1 0 15,0 0-15,-17 0-1,17 18 1,-17-18-1,52 0 1,1 0 0,-36 17-1,1-17 1,-19 0 0,1 18-1,35-18 1,-36 0-1,-17 18 1,18-18 15,17 0-15,1 0 0,-19 0-1,36 17 1,0-17-1,-18 0 1,1 0 0,-19 0-1,1 0 1,0 0 62,17 0-31,-18 18-16,1-18 16,17 0 16</inkml:trace>
  <inkml:trace contextRef="#ctx0" brushRef="#br0" timeOffset="10361.536">19315 6844 0,'53'18'234,"35"-18"-234,18 0 16,35 0-16,71 0 16,-54 0-1,-34 0 1,-54 0 15,-34 35-15,-1-35-1,18 0 1,17 0 0,19 17-1,-36 1 1,-36-18-1,1 0 1,17 0-16,0 18 16,-17-18-1,17 0-15,1 0 16,17 0 0,-36 0-1,1 0 1,-1 0 281,-17-18-282,0-17-15,0 0 16,-35-18 0,18-36-1,-19 19 1,36-1-1,-17 18 1,-1 36 0,18-19-1,-18-16 1,1-19 0,-1 36-1,0-71 1,1 106-1,17-53 1,0 35-16,0-17 16,-18 0-1,0-1 142,18 19-157,-17-1 31,-18 1 156,-1 17-171,-34 0-16,-36 0 16,0 0-1,18 0 1,17 0-1,36 0 17,0 0-17,17 0 1,-35 0 0,36 0-1,-19 0-15,1 0 16,17 0-16,-17 0 0,0 0 15,-18 0 1,-18 0 0,18 0-1,-17 0 1,17 0 0,18 0-1,-1 17 1,1-17-1,-18 0 17,36 0-32,-1 0 15,-17 0 1,17 0-16,0 0 16,-52 18-1,52-18 1,-17 0-1,0 17 1,-18 1 0,35-18-1,-17 18 1,35-1 125,-18 1-126,18 0 1,0-1-16,-35 36 15,17 0 1,18 0 0,0 18-1,-17 17 1,17-18 0,0 1-1,0-53-15,0 17 16,0-17-1,0 17 298,17 0-313,18 0 16,54-35-1,105 53 1,-71 0-16,-52-53 15,17 18-15,-53-18 16,1 0-16,-1 0 16,-18 0 93,1 0-93,17 0-1,54 0 1,-37 0 0,-16 0-1,-19 17 251</inkml:trace>
  <inkml:trace contextRef="#ctx0" brushRef="#br0" timeOffset="18017.6344">21537 16528 0,'71'0'172,"70"0"-172,0 0 15,0 0-15,106 0 32,-159 0-17,-52 0 1,-19 0 187,1 0-172,0 0-15,35 0 0,70 0-1,18 17 1,-35-17-1</inkml:trace>
  <inkml:trace contextRef="#ctx0" brushRef="#br0" timeOffset="19644.8627">21079 15205 0,'0'-18'93,"35"18"-77,18 0 0,88 0-1,0 0 1,-35 0-1,-35 0 1,-36 0 0,-17 0-1,-1 0 1,1 0 31,17 0-32,18 0 1,-35 0 15,17 0 110,0 0-141,-17 0 16,35 0-16,17 0 15,-52 0 1,0 0 15,17 0 203,-17 0-234</inkml:trace>
  <inkml:trace contextRef="#ctx0" brushRef="#br0" timeOffset="25497.6394">18221 12471 0,'-17'0'203,"34"0"-156,1 0-47,0 0 16,-1 0 15,1 0-15,0 0-1,-1 0 1,1 0 0,17 0 15,-17 0-16,-1 0 1,19 0 0,-19 0-1,1 0 1,0 0 0,17 0-1,-18 0 1,1 0-1,17 0 1,-17 0 0,0 0-1,-1 0 1,1 0 0,0 0-1,-1 0 1,1 0-1,17 0 1,-17 0 15,-1 0-15,36 0 15,-35 0-15,0 0-1,34 0 1,-34 0 0,35 0-1,-35 0 1,-1 0 0,19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8D8D0-8125-404F-AA12-716954681A17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AB6B1-7550-4EFF-8D7C-87FB8441610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AB6B1-7550-4EFF-8D7C-87FB844161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4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AB6B1-7550-4EFF-8D7C-87FB844161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2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AB6B1-7550-4EFF-8D7C-87FB844161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20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19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3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66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14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6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50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44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44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259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11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0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48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0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B9642C-89B8-42D2-856A-427BFDB30490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3DEF8BB-9820-4070-BDF7-9BF5FF2E42B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3429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342900"/>
              <a:t>10/23/2018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3429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3429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3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xuite.net/maomi/Food01/38156143-%5b%E5%AE%9C%E8%98%AD%E6%97%85%E9%81%8A%5d+%E8%A5%BF%E7%8F%AD%E7%89%99%E5%AE%89%E9%81%94%E9%AD%AF%E8%A5%BF%E4%BA%9E%E8%99%9F%E8%A8%AA%E5%95%8F%E7%83%8F%E7%9F%B3%E6%B8%AF+----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B8%8C%E8%85%8A%E7%81%AB" TargetMode="External"/><Relationship Id="rId2" Type="http://schemas.openxmlformats.org/officeDocument/2006/relationships/hyperlink" Target="https://zh.wikipedia.org/wiki/%E6%8B%9C%E5%8D%A0%E5%BA%AD%E6%B5%B7%E8%BB%8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hyperlink" Target="https://zh.wikipedia.org/w/index.php?title=%E6%89%98%E9%A6%AC%E6%96%AF%E6%96%AF%E6%8B%89%E5%A4%AB&amp;action=edit&amp;redlink=1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A5%BF%E7%8F%AD%E7%89%99%E8%89%A6%E9%9A%8A" TargetMode="External"/><Relationship Id="rId2" Type="http://schemas.openxmlformats.org/officeDocument/2006/relationships/hyperlink" Target="https://zh.wikipedia.org/w/index.php?title=%E5%B8%86%E8%88%B9%E6%99%82%E4%BB%A3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t3Op1FLMaI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nEntTZqZg0" TargetMode="Externa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eI88qBz8-I" TargetMode="Externa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hyperlink" Target="https://kknews.cc/news/nqvmoq8.html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https://zh.wikipedia.org/zh-tw/%E6%B5%B7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8%AD%E5%8F%A4%E8%8B%B1%E8%AF%AD" TargetMode="External"/><Relationship Id="rId2" Type="http://schemas.openxmlformats.org/officeDocument/2006/relationships/hyperlink" Target="https://zh.wikipedia.org/wiki/%E5%8F%A4%E8%8B%B1%E8%AF%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5%8F%A4%E5%B8%8C%E8%85%8A%E8%AF%AD" TargetMode="External"/><Relationship Id="rId5" Type="http://schemas.openxmlformats.org/officeDocument/2006/relationships/hyperlink" Target="https://zh.wikipedia.org/zh-tw/%E6%B5%B7" TargetMode="External"/><Relationship Id="rId4" Type="http://schemas.openxmlformats.org/officeDocument/2006/relationships/hyperlink" Target="https://zh.wikipedia.org/wiki/%E5%86%A0%E8%AF%8D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7%AD%8F" TargetMode="External"/><Relationship Id="rId2" Type="http://schemas.openxmlformats.org/officeDocument/2006/relationships/hyperlink" Target="https://zh.wikipedia.org/wiki/%E5%8F%B2%E5%89%8D%E6%99%82%E4%BB%A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7%8D%A8%E6%9C%A8%E8%88%9F" TargetMode="External"/><Relationship Id="rId5" Type="http://schemas.openxmlformats.org/officeDocument/2006/relationships/hyperlink" Target="https://zh.wikipedia.org/w/index.php?title=%E8%98%86%E8%91%A6%E8%88%B9&amp;action=edit&amp;redlink=1" TargetMode="External"/><Relationship Id="rId4" Type="http://schemas.openxmlformats.org/officeDocument/2006/relationships/hyperlink" Target="https://zh.wikipedia.org/wiki/%E7%8B%AC%E6%9C%A8%E8%88%9F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/index.php?title=%E5%B8%83%E9%87%8C%E5%85%8B%E7%91%9F%E5%A7%86%E6%8B%96%E7%B6%B2%E6%BC%81%E8%88%B9&amp;action=edit&amp;redlink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/index.php?title=%E5%85%8B%E9%87%8C%E6%96%AF%E6%89%98%E5%BC%97%C2%B7%E5%93%A5%E4%BC%A6%E5%B8%83%E7%9A%84%E8%88%AA%E8%A1%8C&amp;action=edit&amp;redlink=1" TargetMode="External"/><Relationship Id="rId7" Type="http://schemas.openxmlformats.org/officeDocument/2006/relationships/image" Target="../media/image84.jpeg"/><Relationship Id="rId2" Type="http://schemas.openxmlformats.org/officeDocument/2006/relationships/hyperlink" Target="https://zh.wikipedia.org/wiki/%E5%85%8B%E9%87%8C%E6%96%AF%E6%89%98%E5%BC%97%C2%B7%E5%93%A5%E4%BC%A6%E5%B8%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/index.php?title=%E7%BE%8E%E5%9B%BD%E4%BC%A0%E8%AF%B4&amp;action=edit&amp;redlink=1" TargetMode="External"/><Relationship Id="rId5" Type="http://schemas.openxmlformats.org/officeDocument/2006/relationships/hyperlink" Target="https://zh.wikipedia.org/w/index.php?title=%E8%A5%BF%E7%8F%AD%E7%89%99%E6%B0%91%E9%97%B4%E4%BC%A0%E8%AF%B4&amp;action=edit&amp;redlink=1" TargetMode="External"/><Relationship Id="rId4" Type="http://schemas.openxmlformats.org/officeDocument/2006/relationships/hyperlink" Target="https://zh.wikipedia.org/wiki/%E7%BE%8E%E6%B4%B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ctext.org/analects/yan-yuan/zh?searchu=%E6%B5%B7&amp;searchmode=showall" TargetMode="External"/><Relationship Id="rId2" Type="http://schemas.openxmlformats.org/officeDocument/2006/relationships/hyperlink" Target="https://ctext.org/analects/gong-ye-chang/zh?searchu=%E6%B5%B7&amp;searchmode=showall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ctext.org/shiji/qin-shi-huang-ben-ji/zh?searchu=%E6%96%B9%E5%A3%AB&amp;searchmode=showall" TargetMode="External"/><Relationship Id="rId2" Type="http://schemas.openxmlformats.org/officeDocument/2006/relationships/hyperlink" Target="https://ctext.org/mozi/zh" TargetMode="Externa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8D%B0%E5%BA%A6%E6%B2%B3%E6%B5%81%E5%9F%9F%E6%96%87%E6%98%8E" TargetMode="External"/><Relationship Id="rId7" Type="http://schemas.openxmlformats.org/officeDocument/2006/relationships/hyperlink" Target="https://zh.wikipedia.org/wiki/%E5%88%B6%E6%B5%B7%E6%AC%8A" TargetMode="External"/><Relationship Id="rId2" Type="http://schemas.openxmlformats.org/officeDocument/2006/relationships/hyperlink" Target="https://zh.wikipedia.org/wiki/%E8%8B%8F%E7%BE%8E%E5%B0%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7%B1%B3%E8%AF%BA%E6%96%AF%E6%96%87%E6%98%8E" TargetMode="External"/><Relationship Id="rId5" Type="http://schemas.openxmlformats.org/officeDocument/2006/relationships/hyperlink" Target="https://zh.wikipedia.org/wiki/%E5%85%8B%E9%87%8C%E7%89%B9" TargetMode="External"/><Relationship Id="rId4" Type="http://schemas.openxmlformats.org/officeDocument/2006/relationships/hyperlink" Target="https://zh.wikipedia.org/wiki/%E6%96%87%E6%98%8E" TargetMode="Externa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zh.wikipedia.org/wiki/%E9%9D%92%E9%93%9C%E6%97%B6%E4%BB%A3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eGcXAIzKLYM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worldjournal.com/5932077/article-%E5%8F%A4%E5%B8%8C%E8%87%98%E6%88%B0%E8%88%B9%E5%87%BA%E6%B5%B7-%E9%81%8A%E5%AE%A2%E6%8F%AE%E6%B1%97%E9%AB%94%E9%A9%97%E5%88%92%E8%88%B9/" TargetMode="Externa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xuite.net/maomi/Food01/38156143-%5b%E5%AE%9C%E8%98%AD%E6%97%85%E9%81%8A%5d+%E8%A5%BF%E7%8F%AD%E7%89%99%E5%AE%89%E9%81%94%E9%AD%AF%E8%A5%BF%E4%BA%9E%E8%99%9F%E8%A8%AA%E5%95%8F%E7%83%8F%E7%9F%B3%E6%B8%AF+----" TargetMode="Externa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eI88qBz8-I" TargetMode="Externa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t3Op1FLMaI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nEntTZqZg0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www.youtube.com/watch?v=QZO6_AbwKmQ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83%85%E6%84%9F" TargetMode="External"/><Relationship Id="rId3" Type="http://schemas.openxmlformats.org/officeDocument/2006/relationships/hyperlink" Target="https://zh.wikipedia.org/wiki/%E6%B3%95%E8%AA%9E" TargetMode="External"/><Relationship Id="rId7" Type="http://schemas.openxmlformats.org/officeDocument/2006/relationships/hyperlink" Target="https://zh.wikipedia.org/wiki/%E6%83%B3%E8%B1%A1%E5%8A%9B" TargetMode="External"/><Relationship Id="rId2" Type="http://schemas.openxmlformats.org/officeDocument/2006/relationships/hyperlink" Target="https://zh.wikipedia.org/wiki/%E6%8B%89%E4%B8%81%E8%AA%9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5%AD%A6%E9%97%AE" TargetMode="External"/><Relationship Id="rId5" Type="http://schemas.openxmlformats.org/officeDocument/2006/relationships/hyperlink" Target="https://zh.wikipedia.org/wiki/%E5%88%9B%E9%80%A0" TargetMode="External"/><Relationship Id="rId10" Type="http://schemas.openxmlformats.org/officeDocument/2006/relationships/hyperlink" Target="https://zh.wikipedia.org/zh-tw/%E8%89%BA%E6%9C%AF" TargetMode="External"/><Relationship Id="rId4" Type="http://schemas.openxmlformats.org/officeDocument/2006/relationships/hyperlink" Target="https://zh.wikipedia.org/wiki/%E8%A5%BF%E7%8F%AD%E7%89%99%E8%AA%9E" TargetMode="External"/><Relationship Id="rId9" Type="http://schemas.openxmlformats.org/officeDocument/2006/relationships/hyperlink" Target="https://zh.wikipedia.org/wiki/%E6%84%8F%E8%AD%98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today.net/news/20180303/1122777.htm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B4%A0%E6%8F%8F" TargetMode="External"/><Relationship Id="rId13" Type="http://schemas.openxmlformats.org/officeDocument/2006/relationships/hyperlink" Target="https://zh.wikipedia.org/wiki/%E5%AE%A4%E5%86%85%E8%AE%BE%E8%AE%A1" TargetMode="External"/><Relationship Id="rId18" Type="http://schemas.openxmlformats.org/officeDocument/2006/relationships/hyperlink" Target="https://zh.wikipedia.org/wiki/%E9%9F%B3%E6%A8%82" TargetMode="External"/><Relationship Id="rId3" Type="http://schemas.openxmlformats.org/officeDocument/2006/relationships/hyperlink" Target="https://zh.wikipedia.org/wiki/%E8%A9%A9%E6%AD%8C" TargetMode="External"/><Relationship Id="rId7" Type="http://schemas.openxmlformats.org/officeDocument/2006/relationships/hyperlink" Target="https://zh.wikipedia.org/wiki/%E7%B9%AA%E7%95%AB" TargetMode="External"/><Relationship Id="rId12" Type="http://schemas.openxmlformats.org/officeDocument/2006/relationships/hyperlink" Target="https://zh.wikipedia.org/wiki/%E9%A6%AC%E8%B3%BD%E5%85%8B" TargetMode="External"/><Relationship Id="rId17" Type="http://schemas.openxmlformats.org/officeDocument/2006/relationships/hyperlink" Target="https://zh.wikipedia.org/zh-tw/%E8%89%BA%E6%9C%AF" TargetMode="External"/><Relationship Id="rId2" Type="http://schemas.openxmlformats.org/officeDocument/2006/relationships/hyperlink" Target="https://zh.wikipedia.org/wiki/%E6%96%87%E5%AD%B8" TargetMode="External"/><Relationship Id="rId16" Type="http://schemas.openxmlformats.org/officeDocument/2006/relationships/hyperlink" Target="https://zh.wikipedia.org/wiki/%E5%BB%A3%E5%91%8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8%A6%96%E8%A6%BA%E8%97%9D%E8%A1%93" TargetMode="External"/><Relationship Id="rId11" Type="http://schemas.openxmlformats.org/officeDocument/2006/relationships/hyperlink" Target="https://zh.wikipedia.org/wiki/%E8%A3%9D%E9%A3%BE%E8%97%9D%E8%A1%93" TargetMode="External"/><Relationship Id="rId5" Type="http://schemas.openxmlformats.org/officeDocument/2006/relationships/hyperlink" Target="https://zh.wikipedia.org/wiki/%E5%B0%8F%E8%AA%AA" TargetMode="External"/><Relationship Id="rId15" Type="http://schemas.openxmlformats.org/officeDocument/2006/relationships/hyperlink" Target="https://zh.wikipedia.org/wiki/%E8%88%9E%E8%B9%88" TargetMode="External"/><Relationship Id="rId10" Type="http://schemas.openxmlformats.org/officeDocument/2006/relationships/hyperlink" Target="https://zh.wikipedia.org/wiki/%E9%80%A0%E5%9E%8B%E8%97%9D%E8%A1%93" TargetMode="External"/><Relationship Id="rId4" Type="http://schemas.openxmlformats.org/officeDocument/2006/relationships/hyperlink" Target="https://zh.wikipedia.org/wiki/%E6%88%B2%E5%8A%87" TargetMode="External"/><Relationship Id="rId9" Type="http://schemas.openxmlformats.org/officeDocument/2006/relationships/hyperlink" Target="https://zh.wikipedia.org/wiki/%E9%9B%95%E5%A1%91" TargetMode="External"/><Relationship Id="rId14" Type="http://schemas.openxmlformats.org/officeDocument/2006/relationships/hyperlink" Target="https://zh.wikipedia.org/wiki/%E8%A1%A8%E6%BC%94%E8%97%9D%E8%A1%93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zh.wikipedia.org/wiki/%E8%A1%8C%E7%82%BA%E8%97%9D%E8%A1%9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7%A9%BA%E9%97%B4%E8%89%BA%E6%9C%AF" TargetMode="External"/><Relationship Id="rId2" Type="http://schemas.openxmlformats.org/officeDocument/2006/relationships/hyperlink" Target="https://zh.wikipedia.org/wiki/%E6%97%B6%E7%A9%BA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84%A1%E6%94%BF%E5%BA%9C%E4%B8%BB%E7%BE%A9" TargetMode="External"/><Relationship Id="rId3" Type="http://schemas.openxmlformats.org/officeDocument/2006/relationships/hyperlink" Target="https://zh.wikipedia.org/wiki/%E8%BE%BE%E8%BE%BE%E4%B8%BB%E4%B9%89" TargetMode="External"/><Relationship Id="rId7" Type="http://schemas.openxmlformats.org/officeDocument/2006/relationships/hyperlink" Target="https://zh.wikipedia.org/wiki/%E7%95%B6%E4%BB%A3%E8%97%9D%E8%A1%93" TargetMode="External"/><Relationship Id="rId2" Type="http://schemas.openxmlformats.org/officeDocument/2006/relationships/hyperlink" Target="https://zh.wikipedia.org/wiki/%E5%89%8D%E8%A1%9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6%8A%BD%E8%B1%A1%E8%A1%A8%E7%8F%BE%E4%B8%BB%E7%BE%A9" TargetMode="External"/><Relationship Id="rId5" Type="http://schemas.openxmlformats.org/officeDocument/2006/relationships/hyperlink" Target="https://zh.wikipedia.org/wiki/%E7%B5%90%E6%A7%8B%E4%B8%BB%E7%BE%A9" TargetMode="External"/><Relationship Id="rId4" Type="http://schemas.openxmlformats.org/officeDocument/2006/relationships/hyperlink" Target="https://zh.wikipedia.org/wiki/%E8%B6%85%E7%8E%B0%E5%AE%9E%E4%B8%BB%E4%B9%89" TargetMode="External"/><Relationship Id="rId9" Type="http://schemas.openxmlformats.org/officeDocument/2006/relationships/hyperlink" Target="https://zh.wikipedia.org/wiki/%E8%A7%A3%E6%A7%8B%E4%B8%BB%E7%BE%A9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5%AD%94%E9%9B%80" TargetMode="External"/><Relationship Id="rId3" Type="http://schemas.openxmlformats.org/officeDocument/2006/relationships/hyperlink" Target="https://zh.wikipedia.org/zh-tw/%E8%89%BA%E6%9C%AF" TargetMode="External"/><Relationship Id="rId7" Type="http://schemas.openxmlformats.org/officeDocument/2006/relationships/hyperlink" Target="https://zh.wikipedia.org/wiki/%E6%BC%94%E5%8C%96%E5%BF%83%E7%90%86%E5%AD%B8" TargetMode="External"/><Relationship Id="rId2" Type="http://schemas.openxmlformats.org/officeDocument/2006/relationships/hyperlink" Target="https://zh.wikipedia.org/wiki/%E8%87%AA%E9%96%89%E7%97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5%BF%83%E7%90%86%E6%B2%BB%E7%96%97%E5%B8%88" TargetMode="External"/><Relationship Id="rId5" Type="http://schemas.openxmlformats.org/officeDocument/2006/relationships/hyperlink" Target="https://zh.wikipedia.org/wiki/%E4%BA%BA%E5%8F%A3%E8%B4%A9%E5%8D%96" TargetMode="External"/><Relationship Id="rId4" Type="http://schemas.openxmlformats.org/officeDocument/2006/relationships/hyperlink" Target="https://zh.wikipedia.org/wiki/%E7%99%8C%E7%97%87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zh.wikipedia.org/zh-tw/%E6%B5%B7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text.org/analects/yan-yuan/zh?searchu=%E6%B5%B7&amp;searchmode=showall" TargetMode="External"/><Relationship Id="rId2" Type="http://schemas.openxmlformats.org/officeDocument/2006/relationships/hyperlink" Target="https://ctext.org/analects/gong-ye-chang/zh?searchu=%E6%B5%B7&amp;searchmode=showal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text.org/shiji/qin-shi-huang-ben-ji/zh?searchu=%E6%96%B9%E5%A3%AB&amp;searchmode=showall" TargetMode="External"/><Relationship Id="rId2" Type="http://schemas.openxmlformats.org/officeDocument/2006/relationships/hyperlink" Target="https://ctext.org/mozi/zh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eGcXAIzKLYM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worldjournal.com/5932077/article-%E5%8F%A4%E5%B8%8C%E8%87%98%E6%88%B0%E8%88%B9%E5%87%BA%E6%B5%B7-%E9%81%8A%E5%AE%A2%E6%8F%AE%E6%B1%97%E9%AB%94%E9%A9%97%E5%88%92%E8%88%B9/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8%AD%E5%8F%A4%E8%8B%B1%E8%AF%AD" TargetMode="External"/><Relationship Id="rId2" Type="http://schemas.openxmlformats.org/officeDocument/2006/relationships/hyperlink" Target="https://zh.wikipedia.org/wiki/%E5%8F%A4%E8%8B%B1%E8%AF%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5%8F%A4%E5%B8%8C%E8%85%8A%E8%AF%AD" TargetMode="External"/><Relationship Id="rId5" Type="http://schemas.openxmlformats.org/officeDocument/2006/relationships/hyperlink" Target="https://zh.wikipedia.org/zh-tw/%E6%B5%B7" TargetMode="External"/><Relationship Id="rId4" Type="http://schemas.openxmlformats.org/officeDocument/2006/relationships/hyperlink" Target="https://zh.wikipedia.org/wiki/%E5%86%A0%E8%AF%8D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7%AD%8F" TargetMode="External"/><Relationship Id="rId2" Type="http://schemas.openxmlformats.org/officeDocument/2006/relationships/hyperlink" Target="https://zh.wikipedia.org/wiki/%E5%8F%B2%E5%89%8D%E6%99%82%E4%BB%A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7%8D%A8%E6%9C%A8%E8%88%9F" TargetMode="External"/><Relationship Id="rId5" Type="http://schemas.openxmlformats.org/officeDocument/2006/relationships/hyperlink" Target="https://zh.wikipedia.org/w/index.php?title=%E8%98%86%E8%91%A6%E8%88%B9&amp;action=edit&amp;redlink=1" TargetMode="External"/><Relationship Id="rId4" Type="http://schemas.openxmlformats.org/officeDocument/2006/relationships/hyperlink" Target="https://zh.wikipedia.org/wiki/%E7%8B%AC%E6%9C%A8%E8%88%9F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8D%B0%E5%BA%A6%E6%B2%B3%E6%B5%81%E5%9F%9F%E6%96%87%E6%98%8E" TargetMode="External"/><Relationship Id="rId7" Type="http://schemas.openxmlformats.org/officeDocument/2006/relationships/hyperlink" Target="https://zh.wikipedia.org/wiki/%E5%88%B6%E6%B5%B7%E6%AC%8A" TargetMode="External"/><Relationship Id="rId2" Type="http://schemas.openxmlformats.org/officeDocument/2006/relationships/hyperlink" Target="https://zh.wikipedia.org/wiki/%E8%8B%8F%E7%BE%8E%E5%B0%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7%B1%B3%E8%AF%BA%E6%96%AF%E6%96%87%E6%98%8E" TargetMode="External"/><Relationship Id="rId5" Type="http://schemas.openxmlformats.org/officeDocument/2006/relationships/hyperlink" Target="https://zh.wikipedia.org/wiki/%E5%85%8B%E9%87%8C%E7%89%B9" TargetMode="External"/><Relationship Id="rId4" Type="http://schemas.openxmlformats.org/officeDocument/2006/relationships/hyperlink" Target="https://zh.wikipedia.org/wiki/%E6%96%87%E6%98%8E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zh.wikipedia.org/wiki/%E9%9D%92%E9%93%9C%E6%97%B6%E4%BB%A3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/index.php?title=%E5%B8%83%E9%87%8C%E5%85%8B%E7%91%9F%E5%A7%86%E6%8B%96%E7%B6%B2%E6%BC%81%E8%88%B9&amp;action=edit&amp;redlink=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/index.php?title=%E5%85%8B%E9%87%8C%E6%96%AF%E6%89%98%E5%BC%97%C2%B7%E5%93%A5%E4%BC%A6%E5%B8%83%E7%9A%84%E8%88%AA%E8%A1%8C&amp;action=edit&amp;redlink=1" TargetMode="External"/><Relationship Id="rId7" Type="http://schemas.openxmlformats.org/officeDocument/2006/relationships/image" Target="../media/image84.jpeg"/><Relationship Id="rId2" Type="http://schemas.openxmlformats.org/officeDocument/2006/relationships/hyperlink" Target="https://zh.wikipedia.org/wiki/%E5%85%8B%E9%87%8C%E6%96%AF%E6%89%98%E5%BC%97%C2%B7%E5%93%A5%E4%BC%A6%E5%B8%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/index.php?title=%E7%BE%8E%E5%9B%BD%E4%BC%A0%E8%AF%B4&amp;action=edit&amp;redlink=1" TargetMode="External"/><Relationship Id="rId5" Type="http://schemas.openxmlformats.org/officeDocument/2006/relationships/hyperlink" Target="https://zh.wikipedia.org/w/index.php?title=%E8%A5%BF%E7%8F%AD%E7%89%99%E6%B0%91%E9%97%B4%E4%BC%A0%E8%AF%B4&amp;action=edit&amp;redlink=1" TargetMode="External"/><Relationship Id="rId4" Type="http://schemas.openxmlformats.org/officeDocument/2006/relationships/hyperlink" Target="https://zh.wikipedia.org/wiki/%E7%BE%8E%E6%B4%B2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2718" y="1832839"/>
            <a:ext cx="8520320" cy="1881910"/>
          </a:xfrm>
        </p:spPr>
        <p:txBody>
          <a:bodyPr>
            <a:noAutofit/>
          </a:bodyPr>
          <a:lstStyle/>
          <a:p>
            <a:r>
              <a:rPr lang="zh-TW" altLang="en-US" sz="7200" b="1" dirty="0"/>
              <a:t>海洋藝術與作品欣賞</a:t>
            </a:r>
            <a:r>
              <a:rPr lang="en-US" altLang="zh-TW" sz="7200" b="1" dirty="0"/>
              <a:t>(1)</a:t>
            </a:r>
            <a:endParaRPr lang="zh-TW" altLang="en-US" sz="72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講者</a:t>
            </a:r>
            <a:r>
              <a:rPr lang="en-US" altLang="zh-TW" sz="3600" dirty="0"/>
              <a:t>:</a:t>
            </a:r>
            <a:r>
              <a:rPr lang="zh-TW" altLang="en-US" sz="3600" dirty="0"/>
              <a:t>李衛國</a:t>
            </a:r>
          </a:p>
        </p:txBody>
      </p:sp>
    </p:spTree>
    <p:extLst>
      <p:ext uri="{BB962C8B-B14F-4D97-AF65-F5344CB8AC3E}">
        <p14:creationId xmlns:p14="http://schemas.microsoft.com/office/powerpoint/2010/main" val="11904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2010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21</a:t>
            </a:r>
            <a:r>
              <a:rPr lang="zh-TW" altLang="en-US" dirty="0"/>
              <a:t>日</a:t>
            </a:r>
            <a:r>
              <a:rPr lang="en-US" altLang="zh-TW" dirty="0"/>
              <a:t>- 2010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21</a:t>
            </a:r>
            <a:r>
              <a:rPr lang="zh-TW" altLang="en-US" dirty="0"/>
              <a:t>、</a:t>
            </a:r>
            <a:r>
              <a:rPr lang="en-US" altLang="zh-TW" dirty="0"/>
              <a:t>22</a:t>
            </a:r>
            <a:r>
              <a:rPr lang="zh-TW" altLang="en-US" dirty="0"/>
              <a:t>兩天，宜蘭的烏石港到訪了一位嬌客</a:t>
            </a:r>
            <a:r>
              <a:rPr lang="en-US" altLang="zh-TW" dirty="0"/>
              <a:t>---- </a:t>
            </a:r>
            <a:r>
              <a:rPr lang="zh-TW" altLang="en-US" dirty="0"/>
              <a:t>西班牙「安達魯西亞</a:t>
            </a:r>
            <a:r>
              <a:rPr lang="en-US" altLang="zh-TW" dirty="0"/>
              <a:t>...</a:t>
            </a:r>
            <a:r>
              <a:rPr lang="zh-TW" altLang="en-US" dirty="0"/>
              <a:t>年後，同型的西班牙古戰艦再度造訪台灣宜蘭，並且開放免費參觀。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TW" dirty="0">
                <a:hlinkClick r:id="rId2"/>
              </a:rPr>
              <a:t>https://blog.xuite.net/maomi/Food01/38156143-%5B%E5%AE%9C%E8%98%AD%E6%97%85%E9%81%8A%5D+%E8%A5%BF%E7%8F%AD%E7%89%99%E5%AE%89%E9%81%94%E9%AD%AF%E8%A5%BF%E4%BA%9E%E8%99%9F%E8%A8%AA%E5%95%8F%E7%83%8F%E7%9F%B3%E6%B8%AF</a:t>
            </a:r>
            <a:r>
              <a:rPr lang="en-US" altLang="zh-TW" dirty="0" smtClean="0">
                <a:hlinkClick r:id="rId2"/>
              </a:rPr>
              <a:t>+----</a:t>
            </a:r>
            <a:endParaRPr lang="en-US" altLang="zh-TW" dirty="0" smtClean="0"/>
          </a:p>
          <a:p>
            <a:r>
              <a:rPr lang="en-US" altLang="zh-TW" dirty="0" smtClean="0"/>
              <a:t>+%E9%87%8D%E7%8F%BE%E5%A4%A7%E8%88%AA%E6%B5%B7%E6%99%82%E4%BB%A3+726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98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海洋藝術的定義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2"/>
            <a:ext cx="8991600" cy="5661248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吳鄭秀玉女士黑潮獎助金 「海洋藝術創作」評選說明 注意事項：</a:t>
            </a:r>
            <a:endParaRPr lang="en-US" altLang="zh-TW" dirty="0" smtClean="0"/>
          </a:p>
          <a:p>
            <a:r>
              <a:rPr lang="zh-TW" altLang="en-US" dirty="0" smtClean="0"/>
              <a:t> </a:t>
            </a:r>
            <a:r>
              <a:rPr lang="en-US" altLang="zh-TW" dirty="0" smtClean="0"/>
              <a:t>1.</a:t>
            </a:r>
            <a:r>
              <a:rPr lang="zh-TW" altLang="en-US" dirty="0" smtClean="0"/>
              <a:t>創作內容題材需與海洋相關。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創作內容包括「造型藝術」、「音像藝術」、「表演藝術」等多元媒材及呈現。</a:t>
            </a:r>
            <a:endParaRPr lang="en-US" altLang="zh-TW" dirty="0" smtClean="0"/>
          </a:p>
          <a:p>
            <a:r>
              <a:rPr lang="zh-TW" altLang="en-US" dirty="0" smtClean="0"/>
              <a:t> </a:t>
            </a:r>
            <a:r>
              <a:rPr lang="en-US" altLang="zh-TW" dirty="0" smtClean="0"/>
              <a:t>(1)</a:t>
            </a:r>
            <a:r>
              <a:rPr lang="zh-TW" altLang="en-US" dirty="0" smtClean="0"/>
              <a:t>造型藝術類：包括平面、立體、攝影、裝置、新媒體藝術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等。 </a:t>
            </a:r>
            <a:endParaRPr lang="en-US" altLang="zh-TW" dirty="0" smtClean="0"/>
          </a:p>
          <a:p>
            <a:r>
              <a:rPr lang="en-US" altLang="zh-TW" dirty="0" smtClean="0"/>
              <a:t>(2)</a:t>
            </a:r>
            <a:r>
              <a:rPr lang="zh-TW" altLang="en-US" dirty="0" smtClean="0"/>
              <a:t>音像藝術類：包括「動畫」、「短片」、「繪本」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等。 </a:t>
            </a:r>
            <a:endParaRPr lang="en-US" altLang="zh-TW" dirty="0" smtClean="0"/>
          </a:p>
          <a:p>
            <a:r>
              <a:rPr lang="en-US" altLang="zh-TW" dirty="0" smtClean="0"/>
              <a:t>(3)</a:t>
            </a:r>
            <a:r>
              <a:rPr lang="zh-TW" altLang="en-US" dirty="0" smtClean="0"/>
              <a:t>表演藝術類：包括「音樂」、「歌曲」、「舞蹈」、「戲劇」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海洋藝術的定義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2"/>
            <a:ext cx="8991600" cy="566124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創作內容題材需與海洋相關。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海洋是我的題材，生命經驗是我的顏料，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海洋藝術的特</a:t>
            </a:r>
            <a:r>
              <a:rPr lang="zh-TW" altLang="en-US" b="1" dirty="0"/>
              <a:t>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2"/>
            <a:ext cx="8991600" cy="566124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流動的，開放的，多元的，包涵的。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要表達出積極 冒險 犯難 進取 勇敢 的海洋人格</a:t>
            </a:r>
            <a:r>
              <a:rPr lang="en-US" altLang="zh-TW" dirty="0" smtClean="0"/>
              <a:t>(</a:t>
            </a:r>
            <a:r>
              <a:rPr lang="zh-TW" altLang="en-US" dirty="0" smtClean="0"/>
              <a:t>廖鴻基</a:t>
            </a:r>
            <a:r>
              <a:rPr lang="en-US" altLang="zh-TW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50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/>
              <a:t>海洋藝術的四個要素</a:t>
            </a:r>
            <a:r>
              <a:rPr lang="en-US" altLang="zh-TW" b="1" dirty="0"/>
              <a:t>(</a:t>
            </a:r>
            <a:r>
              <a:rPr lang="zh-TW" altLang="en-US" b="1" dirty="0"/>
              <a:t>廖鴻基</a:t>
            </a:r>
            <a:r>
              <a:rPr lang="en-US" altLang="zh-TW" b="1" dirty="0" smtClean="0"/>
              <a:t>):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rgbClr val="C00000"/>
                </a:solidFill>
              </a:rPr>
              <a:t>精準的海洋知識</a:t>
            </a:r>
            <a:endParaRPr lang="en-US" altLang="zh-TW" sz="7200" dirty="0" smtClean="0">
              <a:solidFill>
                <a:srgbClr val="C00000"/>
              </a:solidFill>
            </a:endParaRPr>
          </a:p>
          <a:p>
            <a:r>
              <a:rPr lang="zh-TW" altLang="en-US" sz="7200" dirty="0" smtClean="0"/>
              <a:t>豐富的海洋情懷</a:t>
            </a:r>
            <a:endParaRPr lang="en-US" altLang="zh-TW" sz="7200" dirty="0" smtClean="0"/>
          </a:p>
          <a:p>
            <a:r>
              <a:rPr lang="zh-TW" altLang="en-US" sz="7200" dirty="0" smtClean="0">
                <a:solidFill>
                  <a:srgbClr val="C00000"/>
                </a:solidFill>
              </a:rPr>
              <a:t>廣泛的觀察與感受</a:t>
            </a:r>
            <a:endParaRPr lang="en-US" altLang="zh-TW" sz="7200" dirty="0" smtClean="0">
              <a:solidFill>
                <a:srgbClr val="C00000"/>
              </a:solidFill>
            </a:endParaRPr>
          </a:p>
          <a:p>
            <a:r>
              <a:rPr lang="zh-TW" altLang="en-US" sz="7200" dirty="0" smtClean="0"/>
              <a:t>獨特的海洋</a:t>
            </a:r>
            <a:r>
              <a:rPr lang="zh-TW" altLang="en-US" sz="7200" dirty="0"/>
              <a:t>經驗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海洋藝術的形式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5700" dirty="0" smtClean="0"/>
              <a:t>文學</a:t>
            </a:r>
            <a:endParaRPr lang="en-US" altLang="zh-TW" sz="5700" dirty="0" smtClean="0"/>
          </a:p>
          <a:p>
            <a:r>
              <a:rPr lang="zh-TW" altLang="en-US" sz="5700" dirty="0" smtClean="0"/>
              <a:t>繪畫</a:t>
            </a:r>
            <a:endParaRPr lang="en-US" altLang="zh-TW" sz="5700" dirty="0" smtClean="0"/>
          </a:p>
          <a:p>
            <a:r>
              <a:rPr lang="zh-TW" altLang="en-US" sz="5700" dirty="0" smtClean="0"/>
              <a:t>戲劇</a:t>
            </a:r>
            <a:endParaRPr lang="en-US" altLang="zh-TW" sz="5700" dirty="0" smtClean="0"/>
          </a:p>
          <a:p>
            <a:r>
              <a:rPr lang="zh-TW" altLang="en-US" sz="5700" dirty="0" smtClean="0"/>
              <a:t>雕刻</a:t>
            </a:r>
            <a:endParaRPr lang="en-US" altLang="zh-TW" sz="5700" dirty="0" smtClean="0"/>
          </a:p>
          <a:p>
            <a:r>
              <a:rPr lang="zh-TW" altLang="en-US" sz="5700" dirty="0" smtClean="0"/>
              <a:t>歌曲</a:t>
            </a:r>
            <a:endParaRPr lang="en-US" altLang="zh-TW" sz="5700" dirty="0" smtClean="0"/>
          </a:p>
          <a:p>
            <a:r>
              <a:rPr lang="zh-TW" altLang="en-US" sz="5700" dirty="0" smtClean="0"/>
              <a:t>戲劇</a:t>
            </a:r>
            <a:endParaRPr lang="en-US" altLang="zh-TW" sz="5700" dirty="0" smtClean="0"/>
          </a:p>
          <a:p>
            <a:r>
              <a:rPr lang="zh-TW" altLang="en-US" sz="5700" dirty="0" smtClean="0"/>
              <a:t>影片</a:t>
            </a:r>
            <a:endParaRPr lang="en-US" altLang="zh-TW" sz="5700" dirty="0" smtClean="0"/>
          </a:p>
          <a:p>
            <a:r>
              <a:rPr lang="en-US" altLang="zh-TW" dirty="0" smtClean="0"/>
              <a:t>……..</a:t>
            </a:r>
            <a:r>
              <a:rPr lang="zh-TW" altLang="en-US" sz="8800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01" y="2060848"/>
            <a:ext cx="825755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7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9600" dirty="0" smtClean="0">
                <a:solidFill>
                  <a:srgbClr val="C00000"/>
                </a:solidFill>
              </a:rPr>
              <a:t>下次再會</a:t>
            </a:r>
            <a:r>
              <a:rPr lang="en-US" altLang="zh-TW" sz="9600" dirty="0" smtClean="0">
                <a:solidFill>
                  <a:srgbClr val="C00000"/>
                </a:solidFill>
              </a:rPr>
              <a:t>…..</a:t>
            </a:r>
          </a:p>
          <a:p>
            <a:endParaRPr lang="zh-TW" altLang="en-US" sz="9600" dirty="0">
              <a:solidFill>
                <a:srgbClr val="C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228078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海洋藝術的形式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文學</a:t>
            </a:r>
            <a:endParaRPr lang="en-US" altLang="zh-TW" dirty="0" smtClean="0"/>
          </a:p>
          <a:p>
            <a:r>
              <a:rPr lang="zh-TW" altLang="en-US" dirty="0" smtClean="0"/>
              <a:t>繪畫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雕刻</a:t>
            </a:r>
            <a:endParaRPr lang="en-US" altLang="zh-TW" dirty="0" smtClean="0"/>
          </a:p>
          <a:p>
            <a:r>
              <a:rPr lang="zh-TW" altLang="en-US" dirty="0" smtClean="0"/>
              <a:t>歌曲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影片</a:t>
            </a:r>
            <a:endParaRPr lang="en-US" altLang="zh-TW" dirty="0" smtClean="0"/>
          </a:p>
          <a:p>
            <a:r>
              <a:rPr lang="en-US" altLang="zh-TW" dirty="0" smtClean="0"/>
              <a:t>……..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海洋藝術的形式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文學</a:t>
            </a:r>
            <a:endParaRPr lang="en-US" altLang="zh-TW" dirty="0" smtClean="0"/>
          </a:p>
          <a:p>
            <a:r>
              <a:rPr lang="zh-TW" altLang="en-US" dirty="0" smtClean="0"/>
              <a:t>繪畫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雕刻</a:t>
            </a:r>
            <a:endParaRPr lang="en-US" altLang="zh-TW" dirty="0" smtClean="0"/>
          </a:p>
          <a:p>
            <a:r>
              <a:rPr lang="zh-TW" altLang="en-US" dirty="0" smtClean="0"/>
              <a:t>歌曲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影片</a:t>
            </a:r>
            <a:endParaRPr lang="en-US" altLang="zh-TW" dirty="0" smtClean="0"/>
          </a:p>
          <a:p>
            <a:r>
              <a:rPr lang="en-US" altLang="zh-TW" dirty="0" smtClean="0"/>
              <a:t>……..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海洋藝術的形式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文學</a:t>
            </a:r>
            <a:endParaRPr lang="en-US" altLang="zh-TW" dirty="0" smtClean="0"/>
          </a:p>
          <a:p>
            <a:r>
              <a:rPr lang="zh-TW" altLang="en-US" dirty="0" smtClean="0"/>
              <a:t>繪畫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雕刻</a:t>
            </a:r>
            <a:endParaRPr lang="en-US" altLang="zh-TW" dirty="0" smtClean="0"/>
          </a:p>
          <a:p>
            <a:r>
              <a:rPr lang="zh-TW" altLang="en-US" dirty="0" smtClean="0"/>
              <a:t>歌曲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影片</a:t>
            </a:r>
            <a:endParaRPr lang="en-US" altLang="zh-TW" dirty="0" smtClean="0"/>
          </a:p>
          <a:p>
            <a:r>
              <a:rPr lang="en-US" altLang="zh-TW" dirty="0" smtClean="0"/>
              <a:t>……..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鄭和寶船到底有多大？就是長</a:t>
            </a:r>
            <a:r>
              <a:rPr lang="en-US" altLang="zh-TW" dirty="0"/>
              <a:t>125</a:t>
            </a:r>
            <a:r>
              <a:rPr lang="zh-TW" altLang="en-US" dirty="0"/>
              <a:t>米，寬</a:t>
            </a:r>
            <a:r>
              <a:rPr lang="en-US" altLang="zh-TW" dirty="0"/>
              <a:t>50 </a:t>
            </a:r>
            <a:r>
              <a:rPr lang="zh-TW" altLang="en-US" dirty="0"/>
              <a:t>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/>
          <a:lstStyle/>
          <a:p>
            <a:r>
              <a:rPr lang="zh-TW" altLang="en-US" dirty="0"/>
              <a:t>造大舶，修四十四丈，廣十八丈者六二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鄭和七下西洋船隊每次都由</a:t>
            </a:r>
            <a:r>
              <a:rPr lang="en-US" altLang="zh-TW" dirty="0"/>
              <a:t>200 </a:t>
            </a:r>
            <a:r>
              <a:rPr lang="zh-TW" altLang="en-US" dirty="0"/>
              <a:t>多艘大小船舶組成，人員在</a:t>
            </a:r>
            <a:r>
              <a:rPr lang="en-US" altLang="zh-TW" dirty="0"/>
              <a:t>27000 </a:t>
            </a:r>
            <a:r>
              <a:rPr lang="zh-TW" altLang="en-US" dirty="0"/>
              <a:t>人以上。寶船最多時達</a:t>
            </a:r>
            <a:r>
              <a:rPr lang="en-US" altLang="zh-TW" dirty="0"/>
              <a:t>63 </a:t>
            </a:r>
            <a:r>
              <a:rPr lang="zh-TW" altLang="en-US" dirty="0"/>
              <a:t>艘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/>
              <a:t>“如果我們想到</a:t>
            </a:r>
            <a:r>
              <a:rPr lang="en-US" altLang="zh-TW" dirty="0"/>
              <a:t>87 </a:t>
            </a:r>
            <a:r>
              <a:rPr lang="zh-TW" altLang="en-US" dirty="0"/>
              <a:t>年後（</a:t>
            </a:r>
            <a:r>
              <a:rPr lang="en-US" altLang="zh-TW" dirty="0"/>
              <a:t>1492 </a:t>
            </a:r>
            <a:r>
              <a:rPr lang="zh-TW" altLang="en-US" dirty="0"/>
              <a:t>年）哥倫布第一次橫渡大西洋時只有船</a:t>
            </a:r>
            <a:r>
              <a:rPr lang="en-US" altLang="zh-TW" dirty="0"/>
              <a:t>3 </a:t>
            </a:r>
            <a:r>
              <a:rPr lang="zh-TW" altLang="en-US" dirty="0"/>
              <a:t>只、船員</a:t>
            </a:r>
            <a:r>
              <a:rPr lang="en-US" altLang="zh-TW" dirty="0"/>
              <a:t>87 </a:t>
            </a:r>
            <a:r>
              <a:rPr lang="zh-TW" altLang="en-US" dirty="0"/>
              <a:t>人，或者想到</a:t>
            </a:r>
            <a:r>
              <a:rPr lang="en-US" altLang="zh-TW" dirty="0"/>
              <a:t>92 </a:t>
            </a:r>
            <a:r>
              <a:rPr lang="zh-TW" altLang="en-US" dirty="0"/>
              <a:t>年後（</a:t>
            </a:r>
            <a:r>
              <a:rPr lang="en-US" altLang="zh-TW" dirty="0"/>
              <a:t>1497 </a:t>
            </a:r>
            <a:r>
              <a:rPr lang="zh-TW" altLang="en-US" dirty="0"/>
              <a:t>年）達</a:t>
            </a:r>
            <a:r>
              <a:rPr lang="en-US" altLang="zh-TW" dirty="0"/>
              <a:t>·</a:t>
            </a:r>
            <a:r>
              <a:rPr lang="zh-TW" altLang="en-US" dirty="0"/>
              <a:t>伽馬前來東方時也只有船</a:t>
            </a:r>
            <a:r>
              <a:rPr lang="en-US" altLang="zh-TW" dirty="0"/>
              <a:t>4 </a:t>
            </a:r>
            <a:r>
              <a:rPr lang="zh-TW" altLang="en-US" dirty="0"/>
              <a:t>只，船員</a:t>
            </a:r>
            <a:r>
              <a:rPr lang="en-US" altLang="zh-TW" dirty="0"/>
              <a:t>148 </a:t>
            </a:r>
            <a:r>
              <a:rPr lang="zh-TW" altLang="en-US" dirty="0"/>
              <a:t>人</a:t>
            </a:r>
            <a:r>
              <a:rPr lang="zh-TW" altLang="en-US" dirty="0" smtClean="0"/>
              <a:t>，</a:t>
            </a:r>
            <a:endParaRPr lang="en-US" altLang="zh-TW" dirty="0"/>
          </a:p>
          <a:p>
            <a:r>
              <a:rPr lang="zh-TW" altLang="en-US" dirty="0"/>
              <a:t>自明永樂三年到宣德八年（</a:t>
            </a:r>
            <a:r>
              <a:rPr lang="en-US" altLang="zh-TW" dirty="0"/>
              <a:t>1405</a:t>
            </a:r>
            <a:r>
              <a:rPr lang="zh-TW" altLang="en-US" dirty="0"/>
              <a:t>～</a:t>
            </a:r>
            <a:r>
              <a:rPr lang="en-US" altLang="zh-TW" dirty="0"/>
              <a:t>1433 </a:t>
            </a:r>
            <a:r>
              <a:rPr lang="zh-TW" altLang="en-US" dirty="0"/>
              <a:t>年），鄭和七下西洋，前後共</a:t>
            </a:r>
            <a:r>
              <a:rPr lang="en-US" altLang="zh-TW" dirty="0"/>
              <a:t>28 </a:t>
            </a:r>
            <a:r>
              <a:rPr lang="zh-TW" altLang="en-US" dirty="0"/>
              <a:t>年。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398"/>
            <a:ext cx="854494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海洋藝術的形式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文學</a:t>
            </a:r>
            <a:endParaRPr lang="en-US" altLang="zh-TW" dirty="0" smtClean="0"/>
          </a:p>
          <a:p>
            <a:r>
              <a:rPr lang="zh-TW" altLang="en-US" dirty="0" smtClean="0"/>
              <a:t>繪畫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雕刻</a:t>
            </a:r>
            <a:endParaRPr lang="en-US" altLang="zh-TW" dirty="0" smtClean="0"/>
          </a:p>
          <a:p>
            <a:r>
              <a:rPr lang="zh-TW" altLang="en-US" dirty="0" smtClean="0"/>
              <a:t>歌曲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影片</a:t>
            </a:r>
            <a:endParaRPr lang="en-US" altLang="zh-TW" dirty="0" smtClean="0"/>
          </a:p>
          <a:p>
            <a:r>
              <a:rPr lang="en-US" altLang="zh-TW" dirty="0" smtClean="0"/>
              <a:t>……..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海洋藝術的形式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文學</a:t>
            </a:r>
            <a:endParaRPr lang="en-US" altLang="zh-TW" dirty="0" smtClean="0"/>
          </a:p>
          <a:p>
            <a:r>
              <a:rPr lang="zh-TW" altLang="en-US" dirty="0" smtClean="0"/>
              <a:t>繪畫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雕刻</a:t>
            </a:r>
            <a:endParaRPr lang="en-US" altLang="zh-TW" dirty="0" smtClean="0"/>
          </a:p>
          <a:p>
            <a:r>
              <a:rPr lang="zh-TW" altLang="en-US" dirty="0" smtClean="0"/>
              <a:t>歌曲</a:t>
            </a:r>
            <a:endParaRPr lang="en-US" altLang="zh-TW" dirty="0" smtClean="0"/>
          </a:p>
          <a:p>
            <a:r>
              <a:rPr lang="zh-TW" altLang="en-US" dirty="0" smtClean="0"/>
              <a:t>戲劇</a:t>
            </a:r>
            <a:endParaRPr lang="en-US" altLang="zh-TW" dirty="0" smtClean="0"/>
          </a:p>
          <a:p>
            <a:r>
              <a:rPr lang="zh-TW" altLang="en-US" dirty="0" smtClean="0"/>
              <a:t>影片</a:t>
            </a:r>
            <a:endParaRPr lang="en-US" altLang="zh-TW" dirty="0" smtClean="0"/>
          </a:p>
          <a:p>
            <a:r>
              <a:rPr lang="en-US" altLang="zh-TW" dirty="0" smtClean="0"/>
              <a:t>……..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海洋藝術的材料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甲</a:t>
            </a:r>
            <a:r>
              <a:rPr lang="en-US" altLang="zh-TW" dirty="0" smtClean="0"/>
              <a:t>:</a:t>
            </a:r>
            <a:r>
              <a:rPr lang="zh-TW" altLang="en-US" dirty="0" smtClean="0"/>
              <a:t>傳統</a:t>
            </a:r>
            <a:endParaRPr lang="en-US" altLang="zh-TW" dirty="0" smtClean="0"/>
          </a:p>
          <a:p>
            <a:r>
              <a:rPr lang="zh-TW" altLang="en-US" dirty="0" smtClean="0"/>
              <a:t>水墨</a:t>
            </a:r>
            <a:r>
              <a:rPr lang="en-US" altLang="zh-TW" dirty="0" smtClean="0"/>
              <a:t>/</a:t>
            </a:r>
            <a:r>
              <a:rPr lang="zh-TW" altLang="en-US" dirty="0" smtClean="0"/>
              <a:t>水彩</a:t>
            </a:r>
            <a:r>
              <a:rPr lang="en-US" altLang="zh-TW" dirty="0" smtClean="0"/>
              <a:t>/</a:t>
            </a:r>
            <a:r>
              <a:rPr lang="zh-TW" altLang="en-US" dirty="0" smtClean="0"/>
              <a:t>油畫</a:t>
            </a:r>
            <a:r>
              <a:rPr lang="en-US" altLang="zh-TW" dirty="0" smtClean="0"/>
              <a:t>/</a:t>
            </a:r>
            <a:r>
              <a:rPr lang="zh-TW" altLang="en-US" dirty="0" smtClean="0"/>
              <a:t>粉彩</a:t>
            </a:r>
            <a:r>
              <a:rPr lang="en-US" altLang="zh-TW" dirty="0" smtClean="0"/>
              <a:t>/</a:t>
            </a:r>
            <a:r>
              <a:rPr lang="zh-TW" altLang="en-US" dirty="0" smtClean="0"/>
              <a:t>粉膠</a:t>
            </a:r>
            <a:endParaRPr lang="en-US" altLang="zh-TW" dirty="0" smtClean="0"/>
          </a:p>
          <a:p>
            <a:r>
              <a:rPr lang="zh-TW" altLang="en-US" dirty="0" smtClean="0"/>
              <a:t>紙</a:t>
            </a:r>
            <a:r>
              <a:rPr lang="en-US" altLang="zh-TW" dirty="0" smtClean="0"/>
              <a:t>/</a:t>
            </a:r>
            <a:r>
              <a:rPr lang="zh-TW" altLang="en-US" dirty="0" smtClean="0"/>
              <a:t>銅</a:t>
            </a:r>
            <a:r>
              <a:rPr lang="en-US" altLang="zh-TW" dirty="0" smtClean="0"/>
              <a:t>/</a:t>
            </a:r>
            <a:r>
              <a:rPr lang="zh-TW" altLang="en-US" dirty="0" smtClean="0"/>
              <a:t>鐵</a:t>
            </a:r>
            <a:r>
              <a:rPr lang="en-US" altLang="zh-TW" dirty="0" smtClean="0"/>
              <a:t>/</a:t>
            </a:r>
            <a:r>
              <a:rPr lang="zh-TW" altLang="en-US" dirty="0" smtClean="0"/>
              <a:t>鋼</a:t>
            </a:r>
            <a:r>
              <a:rPr lang="en-US" altLang="zh-TW" dirty="0" smtClean="0"/>
              <a:t>/</a:t>
            </a:r>
            <a:r>
              <a:rPr lang="zh-TW" altLang="en-US" dirty="0" smtClean="0"/>
              <a:t>塑膠</a:t>
            </a:r>
            <a:r>
              <a:rPr lang="en-US" altLang="zh-TW" dirty="0" smtClean="0"/>
              <a:t>/</a:t>
            </a:r>
            <a:r>
              <a:rPr lang="zh-TW" altLang="en-US" dirty="0" smtClean="0"/>
              <a:t>木頭</a:t>
            </a:r>
            <a:endParaRPr lang="en-US" altLang="zh-TW" dirty="0" smtClean="0"/>
          </a:p>
          <a:p>
            <a:r>
              <a:rPr lang="zh-TW" altLang="en-US" dirty="0" smtClean="0"/>
              <a:t>乙</a:t>
            </a:r>
            <a:r>
              <a:rPr lang="en-US" altLang="zh-TW" dirty="0" smtClean="0"/>
              <a:t>:</a:t>
            </a:r>
            <a:r>
              <a:rPr lang="zh-TW" altLang="en-US" dirty="0" smtClean="0"/>
              <a:t>現代</a:t>
            </a:r>
            <a:endParaRPr lang="en-US" altLang="zh-TW" dirty="0" smtClean="0"/>
          </a:p>
          <a:p>
            <a:r>
              <a:rPr lang="zh-TW" altLang="en-US" dirty="0" smtClean="0"/>
              <a:t>各種媒材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9</a:t>
            </a:r>
            <a:r>
              <a:rPr lang="zh-TW" altLang="en-US" dirty="0" smtClean="0"/>
              <a:t>世紀時，</a:t>
            </a:r>
            <a:r>
              <a:rPr lang="zh-TW" altLang="en-US" dirty="0" smtClean="0">
                <a:hlinkClick r:id="rId2" tooltip="拜占庭海軍"/>
              </a:rPr>
              <a:t>拜占庭海軍</a:t>
            </a:r>
            <a:r>
              <a:rPr lang="zh-TW" altLang="en-US" dirty="0" smtClean="0"/>
              <a:t>使用</a:t>
            </a:r>
            <a:r>
              <a:rPr lang="zh-TW" altLang="en-US" u="sng" dirty="0" smtClean="0">
                <a:hlinkClick r:id="rId3" tooltip="希臘火"/>
              </a:rPr>
              <a:t>希臘火</a:t>
            </a:r>
            <a:r>
              <a:rPr lang="zh-TW" altLang="en-US" dirty="0" smtClean="0"/>
              <a:t>攻擊</a:t>
            </a:r>
            <a:r>
              <a:rPr lang="zh-TW" altLang="en-US" dirty="0" smtClean="0">
                <a:hlinkClick r:id="rId4"/>
              </a:rPr>
              <a:t>敵方船隻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內容版面配置區 3" descr="1024px-Greekfire-madridskylitzes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04800" y="1592372"/>
            <a:ext cx="8686800" cy="44495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hlinkClick r:id="rId2"/>
              </a:rPr>
              <a:t>帆船時代</a:t>
            </a:r>
            <a:r>
              <a:rPr lang="zh-TW" altLang="en-US" dirty="0" smtClean="0"/>
              <a:t>海戰：</a:t>
            </a:r>
            <a:r>
              <a:rPr lang="en-US" altLang="zh-TW" dirty="0" smtClean="0"/>
              <a:t>1588</a:t>
            </a:r>
            <a:r>
              <a:rPr lang="zh-TW" altLang="en-US" dirty="0" smtClean="0"/>
              <a:t>年</a:t>
            </a:r>
            <a:r>
              <a:rPr lang="zh-TW" altLang="en-US" u="sng" dirty="0" smtClean="0">
                <a:hlinkClick r:id="rId3" tooltip="西班牙艦隊"/>
              </a:rPr>
              <a:t>格瑞福蘭海戰</a:t>
            </a:r>
            <a:r>
              <a:rPr lang="zh-TW" altLang="en-US" dirty="0" smtClean="0"/>
              <a:t>的畫作，該戰役促使</a:t>
            </a:r>
            <a:r>
              <a:rPr lang="zh-TW" altLang="en-US" dirty="0" smtClean="0">
                <a:hlinkClick r:id="rId3" tooltip="西班牙艦隊"/>
              </a:rPr>
              <a:t>西班牙艦隊</a:t>
            </a:r>
            <a:r>
              <a:rPr lang="zh-TW" altLang="en-US" dirty="0" smtClean="0"/>
              <a:t>的瓦解。</a:t>
            </a:r>
            <a:endParaRPr lang="zh-TW" altLang="en-US" dirty="0"/>
          </a:p>
        </p:txBody>
      </p:sp>
      <p:pic>
        <p:nvPicPr>
          <p:cNvPr id="4" name="內容版面配置區 3" descr="1280px-Senyeres-Invencible-Plymouth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2056031"/>
            <a:ext cx="8686800" cy="352222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altLang="zh-TW" b="1" dirty="0" smtClean="0"/>
              <a:t>2018</a:t>
            </a:r>
            <a:r>
              <a:rPr lang="zh-TW" altLang="en-US" b="1" smtClean="0"/>
              <a:t>國際海洋音樂祭 結合裝置藝術營造視覺震撼</a:t>
            </a:r>
            <a:endParaRPr lang="zh-TW" altLang="en-US" b="1"/>
          </a:p>
        </p:txBody>
      </p:sp>
      <p:pic>
        <p:nvPicPr>
          <p:cNvPr id="4" name="內容版面配置區 3" descr="600_249194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240933" cy="54802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539553" y="620688"/>
            <a:ext cx="8604448" cy="6237312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b="1" dirty="0"/>
              <a:t>赤 柱 海 洋 藝 術 展 籲 關 注 全 球 暖 化</a:t>
            </a:r>
            <a:r>
              <a:rPr lang="zh-TW" altLang="en-US" dirty="0"/>
              <a:t>「 海 洋 藝 術 展 </a:t>
            </a:r>
            <a:r>
              <a:rPr lang="en-US" altLang="zh-TW" dirty="0"/>
              <a:t>2015 </a:t>
            </a:r>
            <a:r>
              <a:rPr lang="zh-TW" altLang="en-US" dirty="0"/>
              <a:t>」 展 出 由 鐵 釘 造 成 融 化 冰 川 ， 情 況 觸 目 驚 心 ， 溫 室 效 應 帶 來 的 破 壞 已 逼 在 眉 睫 。　　全球受到溫室氣候影響，不止人類的生活受害，且嚴重影響海洋生態，</a:t>
            </a:r>
            <a:r>
              <a:rPr lang="en-US" altLang="zh-TW" dirty="0"/>
              <a:t>Elsie</a:t>
            </a:r>
            <a:r>
              <a:rPr lang="zh-TW" altLang="en-US" dirty="0"/>
              <a:t>知道，香港青年藝術協會在復活節期間舉行「海洋藝術展</a:t>
            </a:r>
            <a:r>
              <a:rPr lang="en-US" altLang="zh-TW" dirty="0"/>
              <a:t>2015</a:t>
            </a:r>
            <a:r>
              <a:rPr lang="zh-TW" altLang="en-US" dirty="0"/>
              <a:t>」，展示三位專業藝術家運用廢棄材料製作而成的大型視藝裝置，讓大眾反思人類對海洋的破壞行為，展覽又設有海洋電影放映活動，讓大眾通過「看」和「聽」，欣賞海洋之美，採取積極的方法保護海洋。</a:t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　　「海洋藝術展</a:t>
            </a:r>
            <a:r>
              <a:rPr lang="en-US" altLang="zh-TW" dirty="0"/>
              <a:t>2015</a:t>
            </a:r>
            <a:r>
              <a:rPr lang="zh-TW" altLang="en-US" dirty="0"/>
              <a:t>在赤柱廣場」由香港青年藝術協會海洋復原聯盟、領匯管理有限公司及赤柱廣場合辦，今年以紀錄片</a:t>
            </a:r>
            <a:r>
              <a:rPr lang="en-US" altLang="zh-TW" dirty="0"/>
              <a:t>《</a:t>
            </a:r>
            <a:r>
              <a:rPr lang="zh-TW" altLang="en-US" dirty="0"/>
              <a:t>逐冰之旅</a:t>
            </a:r>
            <a:r>
              <a:rPr lang="en-US" altLang="zh-TW" dirty="0"/>
              <a:t>》</a:t>
            </a:r>
            <a:r>
              <a:rPr lang="zh-TW" altLang="en-US" dirty="0"/>
              <a:t>作創作靈感，探討溫室氣候為海洋帶來的影響。</a:t>
            </a:r>
            <a:r>
              <a:rPr lang="en-US" altLang="zh-TW" dirty="0"/>
              <a:t>Elsie</a:t>
            </a:r>
            <a:r>
              <a:rPr lang="zh-TW" altLang="en-US" dirty="0"/>
              <a:t>同香港青年藝術協會副總監曾慧敏（</a:t>
            </a:r>
            <a:r>
              <a:rPr lang="en-US" altLang="zh-TW" dirty="0"/>
              <a:t>Wendy</a:t>
            </a:r>
            <a:r>
              <a:rPr lang="zh-TW" altLang="en-US" dirty="0"/>
              <a:t>）傾過，「</a:t>
            </a:r>
            <a:r>
              <a:rPr lang="en-US" altLang="zh-TW" dirty="0"/>
              <a:t>『</a:t>
            </a:r>
            <a:r>
              <a:rPr lang="zh-TW" altLang="en-US" dirty="0"/>
              <a:t>海洋藝術展</a:t>
            </a:r>
            <a:r>
              <a:rPr lang="en-US" altLang="zh-TW" dirty="0"/>
              <a:t>』</a:t>
            </a:r>
            <a:r>
              <a:rPr lang="zh-TW" altLang="en-US" dirty="0"/>
              <a:t>來到第二年，今年延續保護海洋的宗旨，</a:t>
            </a:r>
          </a:p>
          <a:p>
            <a:r>
              <a:rPr lang="zh-TW" altLang="en-US" dirty="0"/>
              <a:t>以榮獲新聞及紀錄節目艾美獎的紀錄片</a:t>
            </a:r>
            <a:r>
              <a:rPr lang="en-US" altLang="zh-TW" dirty="0"/>
              <a:t>《</a:t>
            </a:r>
            <a:r>
              <a:rPr lang="zh-TW" altLang="en-US" dirty="0"/>
              <a:t>逐冰之旅</a:t>
            </a:r>
            <a:r>
              <a:rPr lang="en-US" altLang="zh-TW" dirty="0"/>
              <a:t>》</a:t>
            </a:r>
            <a:r>
              <a:rPr lang="zh-TW" altLang="en-US" dirty="0"/>
              <a:t>作起點，此片會在四月三至五日期間播映，讓大眾認識氣候變化如何影響全世界的冰川，導致冰川及冰雪覆蓋的地區極速融化。」</a:t>
            </a:r>
            <a:br>
              <a:rPr lang="zh-TW" altLang="en-US" dirty="0"/>
            </a:br>
            <a:endParaRPr lang="zh-TW" altLang="en-US" dirty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 smtClean="0"/>
              <a:t>維納斯的誕生 (卡巴內爾)</a:t>
            </a:r>
            <a:r>
              <a:rPr lang="en-US" altLang="zh-TW" dirty="0" smtClean="0"/>
              <a:t>1863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pic>
        <p:nvPicPr>
          <p:cNvPr id="4" name="內容版面配置區 3" descr="維納斯的誕生 (卡巴內爾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497" y="1412776"/>
            <a:ext cx="8318165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梅杜薩之筏</a:t>
            </a:r>
            <a:r>
              <a:rPr lang="en-US" altLang="zh-TW" dirty="0"/>
              <a:t>》</a:t>
            </a:r>
            <a:r>
              <a:rPr lang="zh-TW" altLang="en-US" dirty="0"/>
              <a:t>早期版本之一（</a:t>
            </a:r>
            <a:r>
              <a:rPr lang="en-US" altLang="zh-TW" dirty="0"/>
              <a:t>1818–1819, 38</a:t>
            </a:r>
            <a:r>
              <a:rPr lang="zh-TW" altLang="en-US" dirty="0"/>
              <a:t>厘米</a:t>
            </a:r>
            <a:r>
              <a:rPr lang="en-US" altLang="zh-TW" dirty="0"/>
              <a:t>×46</a:t>
            </a:r>
            <a:r>
              <a:rPr lang="zh-TW" altLang="en-US" dirty="0"/>
              <a:t>厘米），存放在羅浮宮。</a:t>
            </a:r>
          </a:p>
        </p:txBody>
      </p:sp>
      <p:pic>
        <p:nvPicPr>
          <p:cNvPr id="1026" name="Picture 2" descr="https://upload.wikimedia.org/wikipedia/commons/thumb/4/4e/Th%C3%A9odore_G%C3%A9ricault_-_Le_Radeau_de_la_M%C3%A9duse_esquisse_%28salon_de_1819%29.jpg/800px-Th%C3%A9odore_G%C3%A9ricault_-_Le_Radeau_de_la_M%C3%A9duse_esquisse_%28salon_de_1819%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99" y="1295400"/>
            <a:ext cx="6910062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梅杜薩之筏</a:t>
            </a:r>
            <a:r>
              <a:rPr lang="en-US" altLang="zh-TW" dirty="0"/>
              <a:t>》</a:t>
            </a:r>
            <a:r>
              <a:rPr lang="zh-TW" altLang="en-US" dirty="0"/>
              <a:t>早期版本之一（</a:t>
            </a:r>
            <a:r>
              <a:rPr lang="en-US" altLang="zh-TW" dirty="0"/>
              <a:t>1818–1819, 38</a:t>
            </a:r>
            <a:r>
              <a:rPr lang="zh-TW" altLang="en-US" dirty="0"/>
              <a:t>厘米</a:t>
            </a:r>
            <a:r>
              <a:rPr lang="en-US" altLang="zh-TW" dirty="0"/>
              <a:t>×46</a:t>
            </a:r>
            <a:r>
              <a:rPr lang="zh-TW" altLang="en-US" dirty="0"/>
              <a:t>厘米），存放在羅浮宮。</a:t>
            </a:r>
          </a:p>
        </p:txBody>
      </p:sp>
      <p:pic>
        <p:nvPicPr>
          <p:cNvPr id="2050" name="Picture 2" descr="https://upload.wikimedia.org/wikipedia/commons/3/3a/Medusa_Study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17" y="1554163"/>
            <a:ext cx="614776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大</a:t>
            </a:r>
            <a:r>
              <a:rPr lang="zh-TW" altLang="en-US" dirty="0"/>
              <a:t>陸</a:t>
            </a:r>
            <a:r>
              <a:rPr lang="zh-TW" altLang="en-US" dirty="0" smtClean="0"/>
              <a:t>對</a:t>
            </a:r>
            <a:r>
              <a:rPr lang="zh-TW" altLang="en-US" dirty="0"/>
              <a:t>海洋歷史的重視</a:t>
            </a:r>
            <a:r>
              <a:rPr lang="en-US" altLang="zh-TW" dirty="0" smtClean="0"/>
              <a:t>:</a:t>
            </a:r>
            <a:r>
              <a:rPr lang="zh-TW" altLang="en-US" dirty="0" smtClean="0"/>
              <a:t>定</a:t>
            </a:r>
            <a:r>
              <a:rPr lang="zh-TW" altLang="en-US" dirty="0"/>
              <a:t>遠級</a:t>
            </a:r>
            <a:r>
              <a:rPr lang="zh-TW" altLang="en-US" dirty="0" smtClean="0"/>
              <a:t>戰艦重建</a:t>
            </a:r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www.youtube.com/watch?v=t3Op1FLMaI4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4784"/>
            <a:ext cx="9073008" cy="42484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84" y="1124744"/>
            <a:ext cx="7560840" cy="56706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  <a:hlinkClick r:id="rId5"/>
              </a:rPr>
              <a:t>https://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  <a:hlinkClick r:id="rId5"/>
              </a:rPr>
              <a:t>www.youtube.com/watch?v=unEntTZqZg0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9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傑利柯研究人物的姿態。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103" y="1554163"/>
            <a:ext cx="6588194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兩個金字塔的構圖。其中黃點是遠方的船隻的位置</a:t>
            </a:r>
          </a:p>
        </p:txBody>
      </p:sp>
      <p:pic>
        <p:nvPicPr>
          <p:cNvPr id="3074" name="Picture 2" descr="https://upload.wikimedia.org/wikipedia/commons/7/79/Le_Radeau_de_la_M%C3%A9duse_diagra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812131"/>
            <a:ext cx="59245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一個拉著自己孩子屍體的老人。可以見到海浪正在拍打木筏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554162"/>
            <a:ext cx="7094722" cy="52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s://upload.wikimedia.org/wikipedia/commons/thumb/b/b5/The_Raft_of_the_Medusa_-_Louvre.jpg/1280px-The_Raft_of_the_Medusa_-_Louv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236"/>
            <a:ext cx="9193608" cy="51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梅杜薩之筏</a:t>
            </a:r>
            <a:r>
              <a:rPr lang="en-US" altLang="zh-TW" dirty="0"/>
              <a:t>》</a:t>
            </a:r>
            <a:r>
              <a:rPr lang="zh-TW" altLang="en-US" dirty="0"/>
              <a:t>的草圖，圖中梅杜薩之筏是按當時的水手獲救時的情形復原的</a:t>
            </a:r>
          </a:p>
        </p:txBody>
      </p:sp>
      <p:pic>
        <p:nvPicPr>
          <p:cNvPr id="5122" name="Picture 2" descr="https://upload.wikimedia.org/wikipedia/commons/thumb/0/00/Raft_of_M%C3%A9duse-Alexandre_Corr%C3%A9ard-IMG_4788-cropped.JPG/800px-Raft_of_M%C3%A9duse-Alexandre_Corr%C3%A9ard-IMG_4788-cropp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4162"/>
            <a:ext cx="3529070" cy="52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梅杜薩號，讓</a:t>
            </a:r>
            <a:r>
              <a:rPr lang="en-US" altLang="zh-TW" dirty="0"/>
              <a:t>·</a:t>
            </a:r>
            <a:r>
              <a:rPr lang="zh-TW" altLang="en-US" dirty="0"/>
              <a:t>哲羅姆</a:t>
            </a:r>
            <a:r>
              <a:rPr lang="en-US" altLang="zh-TW" dirty="0"/>
              <a:t>·</a:t>
            </a:r>
            <a:r>
              <a:rPr lang="zh-TW" altLang="en-US" dirty="0"/>
              <a:t>奧吉厄斯作品</a:t>
            </a:r>
          </a:p>
        </p:txBody>
      </p:sp>
      <p:pic>
        <p:nvPicPr>
          <p:cNvPr id="6146" name="Picture 2" descr="https://upload.wikimedia.org/wikipedia/commons/thumb/e/e4/M%C3%A9duse-Jean-J%C3%A9r%C3%B4me_Baugean-IMG_4777.JPG/1024px-M%C3%A9duse-Jean-J%C3%A9r%C3%B4me_Baugean-IMG_47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5" y="1130328"/>
            <a:ext cx="8412451" cy="56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107191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梅杜薩之筏</a:t>
            </a:r>
            <a:r>
              <a:rPr lang="en-US" altLang="zh-TW" dirty="0"/>
              <a:t>》1818</a:t>
            </a:r>
            <a:r>
              <a:rPr lang="zh-TW" altLang="en-US" dirty="0"/>
              <a:t>年─</a:t>
            </a:r>
            <a:r>
              <a:rPr lang="en-US" altLang="zh-TW" dirty="0"/>
              <a:t>1819</a:t>
            </a:r>
            <a:r>
              <a:rPr lang="zh-TW" altLang="en-US" sz="2000" dirty="0"/>
              <a:t>年間畫的油畫。這幅畫是在他</a:t>
            </a:r>
            <a:r>
              <a:rPr lang="en-US" altLang="zh-TW" sz="2000" dirty="0"/>
              <a:t>27</a:t>
            </a:r>
            <a:r>
              <a:rPr lang="zh-TW" altLang="en-US" sz="2000" dirty="0"/>
              <a:t>歲時畫的，之後成為法國浪漫主義的標誌。這幅畫的尺寸是</a:t>
            </a:r>
            <a:r>
              <a:rPr lang="en-US" altLang="zh-TW" sz="2000" dirty="0"/>
              <a:t>491</a:t>
            </a:r>
            <a:r>
              <a:rPr lang="zh-TW" altLang="en-US" sz="2000" dirty="0"/>
              <a:t>厘米</a:t>
            </a:r>
            <a:r>
              <a:rPr lang="en-US" altLang="zh-TW" sz="2000" dirty="0"/>
              <a:t>×716</a:t>
            </a:r>
            <a:r>
              <a:rPr lang="zh-TW" altLang="en-US" sz="2000" dirty="0" smtClean="0"/>
              <a:t>厘米。</a:t>
            </a:r>
            <a:endParaRPr lang="zh-TW" altLang="en-US" sz="2000" dirty="0"/>
          </a:p>
        </p:txBody>
      </p:sp>
      <p:pic>
        <p:nvPicPr>
          <p:cNvPr id="7170" name="Picture 2" descr="JEAN LOUIS THÃODORE GÃRICAULT - La Balsa de la Medusa (Museo del Louvre, 1818-19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0" y="1116540"/>
            <a:ext cx="8345578" cy="56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æ³¢æåå©ãè¯½è°¤ã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6" y="732250"/>
            <a:ext cx="8753884" cy="58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796528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10242" name="Picture 2" descr="https://gss3.bdstatic.com/-Po3dSag_xI4khGkpoWK1HF6hhy/baike/c0%3Dbaike272%2C5%2C5%2C272%2C90/sign=6638feab2b34349b600b66d7a8837eab/ac345982b2b7d0a24fe11b2cc8ef76094b369a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6" y="796528"/>
            <a:ext cx="8848134" cy="59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台灣唯一的海洋性格族群</a:t>
            </a:r>
            <a:r>
              <a:rPr lang="en-US" altLang="zh-TW" dirty="0" smtClean="0">
                <a:solidFill>
                  <a:srgbClr val="FF0000"/>
                </a:solidFill>
              </a:rPr>
              <a:t>: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/>
              <a:t>達</a:t>
            </a:r>
            <a:r>
              <a:rPr lang="zh-TW" altLang="en-US" dirty="0"/>
              <a:t>悟族百年大船下水祭典</a:t>
            </a:r>
            <a:r>
              <a:rPr lang="en-US" altLang="zh-TW" dirty="0"/>
              <a:t>(</a:t>
            </a:r>
            <a:r>
              <a:rPr lang="zh-TW" altLang="en-US" dirty="0"/>
              <a:t>母語版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www.youtube.com/watch?v=ueI88qBz8-I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89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6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西奧多</a:t>
            </a:r>
            <a:r>
              <a:rPr lang="en-US" altLang="zh-TW" dirty="0"/>
              <a:t>·</a:t>
            </a:r>
            <a:r>
              <a:rPr lang="zh-TW" altLang="en-US" dirty="0"/>
              <a:t>傑利</a:t>
            </a:r>
            <a:r>
              <a:rPr lang="zh-TW" altLang="en-US" dirty="0" smtClean="0"/>
              <a:t>柯</a:t>
            </a:r>
            <a:r>
              <a:rPr lang="en-US" altLang="zh-TW" sz="2700" dirty="0"/>
              <a:t>1791</a:t>
            </a:r>
            <a:r>
              <a:rPr lang="zh-TW" altLang="en-US" sz="2700" dirty="0"/>
              <a:t>年</a:t>
            </a:r>
            <a:r>
              <a:rPr lang="en-US" altLang="zh-TW" sz="2700" dirty="0"/>
              <a:t>9</a:t>
            </a:r>
            <a:r>
              <a:rPr lang="zh-TW" altLang="en-US" sz="2700" dirty="0"/>
              <a:t>月</a:t>
            </a:r>
            <a:r>
              <a:rPr lang="en-US" altLang="zh-TW" sz="2700" dirty="0"/>
              <a:t>26</a:t>
            </a:r>
            <a:r>
              <a:rPr lang="zh-TW" altLang="en-US" sz="2700" dirty="0"/>
              <a:t>日－</a:t>
            </a:r>
            <a:r>
              <a:rPr lang="en-US" altLang="zh-TW" sz="2700" dirty="0"/>
              <a:t>1824</a:t>
            </a:r>
            <a:r>
              <a:rPr lang="zh-TW" altLang="en-US" sz="2700" dirty="0"/>
              <a:t>年</a:t>
            </a:r>
            <a:r>
              <a:rPr lang="en-US" altLang="zh-TW" sz="2700" dirty="0"/>
              <a:t>1</a:t>
            </a:r>
            <a:r>
              <a:rPr lang="zh-TW" altLang="en-US" sz="2700" dirty="0"/>
              <a:t>月</a:t>
            </a:r>
            <a:r>
              <a:rPr lang="en-US" altLang="zh-TW" sz="2700" dirty="0"/>
              <a:t>26</a:t>
            </a:r>
            <a:r>
              <a:rPr lang="zh-TW" altLang="en-US" sz="2700" dirty="0"/>
              <a:t>日</a:t>
            </a:r>
          </a:p>
        </p:txBody>
      </p:sp>
      <p:pic>
        <p:nvPicPr>
          <p:cNvPr id="8194" name="Picture 2" descr="ThÃ©odore GÃ©ricault by Alexandre Colin 18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90" y="188640"/>
            <a:ext cx="51845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1/1e/Th%C3%A9odore_G%C3%A9ricault_hiena_de_Salp%C3%AAtri%C3%A8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769690" cy="49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7/7e/GericaultHorseman.jpg/800px-GericaultHorse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45" y="358316"/>
            <a:ext cx="4776465" cy="6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用藝術反哺</a:t>
            </a:r>
            <a:r>
              <a:rPr lang="zh-TW" altLang="en-US" dirty="0" smtClean="0"/>
              <a:t>海洋</a:t>
            </a:r>
            <a:r>
              <a:rPr lang="en-US" altLang="zh-TW" dirty="0"/>
              <a:t>2017-09-09 </a:t>
            </a:r>
            <a:br>
              <a:rPr lang="en-US" altLang="zh-TW" dirty="0"/>
            </a:br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kknews.cc/news/nqvmoq8.html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en-US" dirty="0"/>
              <a:t>在印度尼西亞吉利三島之一的美諾島（</a:t>
            </a:r>
            <a:r>
              <a:rPr lang="en-US" altLang="zh-TW" dirty="0" err="1"/>
              <a:t>Gili</a:t>
            </a:r>
            <a:r>
              <a:rPr lang="en-US" altLang="zh-TW" dirty="0"/>
              <a:t> </a:t>
            </a:r>
            <a:r>
              <a:rPr lang="en-US" altLang="zh-TW" dirty="0" err="1"/>
              <a:t>Meno</a:t>
            </a:r>
            <a:r>
              <a:rPr lang="zh-TW" altLang="en-US" dirty="0"/>
              <a:t>）淺海區亮相的「巢」</a:t>
            </a:r>
            <a:r>
              <a:rPr lang="en-US" altLang="zh-TW" dirty="0"/>
              <a:t>(Nest)</a:t>
            </a:r>
            <a:r>
              <a:rPr lang="zh-TW" altLang="en-US" dirty="0"/>
              <a:t>，是來自英國的水下雕塑家傑森</a:t>
            </a:r>
            <a:r>
              <a:rPr lang="en-US" altLang="zh-TW" dirty="0"/>
              <a:t>·</a:t>
            </a:r>
            <a:r>
              <a:rPr lang="zh-TW" altLang="en-US" dirty="0"/>
              <a:t>德卡萊斯</a:t>
            </a:r>
            <a:r>
              <a:rPr lang="en-US" altLang="zh-TW" dirty="0"/>
              <a:t>·</a:t>
            </a:r>
            <a:r>
              <a:rPr lang="zh-TW" altLang="en-US" dirty="0"/>
              <a:t>泰勒（</a:t>
            </a:r>
            <a:r>
              <a:rPr lang="en-US" altLang="zh-TW" dirty="0"/>
              <a:t>Jason </a:t>
            </a:r>
            <a:r>
              <a:rPr lang="en-US" altLang="zh-TW" dirty="0" err="1"/>
              <a:t>DeCaire</a:t>
            </a:r>
            <a:r>
              <a:rPr lang="en-US" altLang="zh-TW" dirty="0"/>
              <a:t> Taylor</a:t>
            </a:r>
            <a:r>
              <a:rPr lang="zh-TW" altLang="en-US" dirty="0"/>
              <a:t>）不久前完成的新作。</a:t>
            </a:r>
            <a:r>
              <a:rPr lang="en-US" altLang="zh-TW" dirty="0"/>
              <a:t>48</a:t>
            </a:r>
            <a:r>
              <a:rPr lang="zh-TW" altLang="en-US" dirty="0"/>
              <a:t>件真人大小的水泥雕塑，每一件都擁有獨特的面部表情和身體語言，或站立或橫臥在海床上，構成一個環形的中空空間，象徵生命的巡迴。就像藝術家此前在墨西哥、巴拿馬、英國、西班牙各地創作的主題迥異的水下雕塑群一樣，這件作品亦被賦予了海洋保育的使命</a:t>
            </a:r>
            <a:r>
              <a:rPr lang="en-US" altLang="zh-TW" dirty="0"/>
              <a:t>——</a:t>
            </a:r>
            <a:r>
              <a:rPr lang="zh-TW" altLang="en-US" dirty="0"/>
              <a:t>在不到一年的時間裡，它將逐漸褪去人為的斧鑿痕跡，被來自海洋的生命力淘洗、覆蓋，直至長成一座真正的珊瑚礁叢，完全融於自然之中。</a:t>
            </a:r>
          </a:p>
          <a:p>
            <a:endParaRPr lang="zh-TW" altLang="en-US" dirty="0"/>
          </a:p>
          <a:p>
            <a:r>
              <a:rPr lang="zh-TW" altLang="en-US" dirty="0"/>
              <a:t>原文網址：</a:t>
            </a: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kknews.cc/news/nqvmoq8.html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8097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「巢」</a:t>
            </a:r>
            <a:r>
              <a:rPr lang="en-US" altLang="zh-TW" dirty="0"/>
              <a:t>(Nest</a:t>
            </a:r>
            <a:r>
              <a:rPr lang="en-US" altLang="zh-TW" dirty="0" smtClean="0"/>
              <a:t>)--</a:t>
            </a:r>
            <a:r>
              <a:rPr lang="zh-TW" altLang="en-US" sz="2000" dirty="0"/>
              <a:t>印度尼西亞吉利三島之一的美諾島</a:t>
            </a:r>
          </a:p>
        </p:txBody>
      </p:sp>
      <p:pic>
        <p:nvPicPr>
          <p:cNvPr id="11266" name="Picture 2" descr="https://i1.kknews.cc/SIG=2ug34v5/3152000nsrpr80898sn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8176"/>
            <a:ext cx="8729736" cy="581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686800" cy="108012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泰勒在工作室，他的身後是一系列為墨西哥坎昆的水下雕塑博物館創作的</a:t>
            </a:r>
            <a:r>
              <a:rPr lang="zh-TW" altLang="en-US" dirty="0" smtClean="0"/>
              <a:t>雕塑</a:t>
            </a:r>
            <a:endParaRPr lang="zh-TW" altLang="en-US" dirty="0"/>
          </a:p>
        </p:txBody>
      </p:sp>
      <p:pic>
        <p:nvPicPr>
          <p:cNvPr id="12290" name="Picture 2" descr="https://i1.kknews.cc/SIG=1ar027g/3155000q4n83283nn11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4" y="1340768"/>
            <a:ext cx="81009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zh-TW" altLang="en-US" sz="2000" dirty="0"/>
              <a:t>格瑞那達首府聖喬治城北部的莫埃利涅海灣，建立了自己的第一個水下雕塑公園「變遷」</a:t>
            </a:r>
            <a:r>
              <a:rPr lang="en-US" altLang="zh-TW" sz="2000" dirty="0"/>
              <a:t>(</a:t>
            </a:r>
            <a:r>
              <a:rPr lang="en-US" altLang="zh-TW" sz="2000" dirty="0" err="1"/>
              <a:t>Viccisitudes</a:t>
            </a:r>
            <a:r>
              <a:rPr lang="en-US" altLang="zh-TW" sz="2000" dirty="0" smtClean="0"/>
              <a:t>)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3314" name="Picture 2" descr="https://i1.kknews.cc/SIG=11csra/314r00044n161008267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22061"/>
            <a:ext cx="8278960" cy="55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作品「不朽」（</a:t>
            </a:r>
            <a:r>
              <a:rPr lang="en-US" altLang="zh-TW" dirty="0"/>
              <a:t>Immortal</a:t>
            </a:r>
            <a:r>
              <a:rPr lang="zh-TW" altLang="en-US" dirty="0"/>
              <a:t>），位於蘭薩羅特島的大西洋博物館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14338" name="Picture 2" descr="https://i1.kknews.cc/SIG=q5b0b6/315o00072902pq0spp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4" y="1295400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作品「漲潮」。倫敦泰晤士河中央</a:t>
            </a:r>
          </a:p>
        </p:txBody>
      </p:sp>
      <p:pic>
        <p:nvPicPr>
          <p:cNvPr id="15362" name="Picture 2" descr="https://i2.kknews.cc/SIG=it1ilo/3152000nsrps3q3pqpn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7" y="1556792"/>
            <a:ext cx="8816985" cy="51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「蘭佩杜薩島的木筏」</a:t>
            </a:r>
          </a:p>
        </p:txBody>
      </p:sp>
      <p:pic>
        <p:nvPicPr>
          <p:cNvPr id="16386" name="Picture 2" descr="https://i2.kknews.cc/SIG=2na14to/314r00044n179qp892n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2726"/>
            <a:ext cx="9054362" cy="543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2348880"/>
          </a:xfrm>
        </p:spPr>
        <p:txBody>
          <a:bodyPr>
            <a:normAutofit/>
          </a:bodyPr>
          <a:lstStyle/>
          <a:p>
            <a:r>
              <a:rPr lang="zh-TW" altLang="fr-FR" dirty="0" smtClean="0"/>
              <a:t>作品管制</a:t>
            </a:r>
            <a:r>
              <a:rPr lang="zh-TW" altLang="fr-FR" dirty="0"/>
              <a:t>解除」（</a:t>
            </a:r>
            <a:r>
              <a:rPr lang="fr-FR" altLang="zh-TW" dirty="0"/>
              <a:t>Deregulated</a:t>
            </a:r>
            <a:r>
              <a:rPr lang="zh-TW" altLang="fr-FR" dirty="0" smtClean="0"/>
              <a:t>），大西洋博物館</a:t>
            </a:r>
            <a:r>
              <a:rPr lang="zh-TW" altLang="fr-FR" dirty="0"/>
              <a:t/>
            </a:r>
            <a:br>
              <a:rPr lang="zh-TW" altLang="fr-FR" dirty="0"/>
            </a:br>
            <a:r>
              <a:rPr lang="zh-TW" altLang="fr-FR" dirty="0"/>
              <a:t/>
            </a:r>
            <a:br>
              <a:rPr lang="zh-TW" altLang="fr-FR" dirty="0"/>
            </a:br>
            <a:endParaRPr lang="zh-TW" altLang="en-US" dirty="0"/>
          </a:p>
        </p:txBody>
      </p:sp>
      <p:pic>
        <p:nvPicPr>
          <p:cNvPr id="18434" name="Picture 2" descr="https://i2.kknews.cc/SIG=3ppbcnh/3155000q4n84941680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86665"/>
            <a:ext cx="4392488" cy="65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我的實踐</a:t>
            </a:r>
            <a:r>
              <a:rPr lang="en-US" altLang="zh-TW" dirty="0"/>
              <a:t>:</a:t>
            </a:r>
            <a:r>
              <a:rPr lang="zh-TW" altLang="en-US" dirty="0"/>
              <a:t>在旺宏培訓”海軍”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274" y="1196752"/>
            <a:ext cx="947305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fr-FR" dirty="0"/>
              <a:t>作品「正面照」</a:t>
            </a:r>
            <a:r>
              <a:rPr lang="fr-FR" altLang="zh-TW" dirty="0"/>
              <a:t>(Front Photo)</a:t>
            </a:r>
            <a:r>
              <a:rPr lang="zh-TW" altLang="fr-FR" dirty="0"/>
              <a:t>、「管制解除」（</a:t>
            </a:r>
            <a:r>
              <a:rPr lang="fr-FR" altLang="zh-TW" dirty="0"/>
              <a:t>Deregulated</a:t>
            </a:r>
            <a:r>
              <a:rPr lang="zh-TW" altLang="fr-FR" dirty="0"/>
              <a:t>），均位於大西洋博物館</a:t>
            </a:r>
            <a:br>
              <a:rPr lang="zh-TW" altLang="fr-FR" dirty="0"/>
            </a:br>
            <a:r>
              <a:rPr lang="zh-TW" altLang="fr-FR" dirty="0"/>
              <a:t/>
            </a:r>
            <a:br>
              <a:rPr lang="zh-TW" altLang="fr-FR" dirty="0"/>
            </a:br>
            <a:r>
              <a:rPr lang="zh-TW" altLang="fr-FR" dirty="0"/>
              <a:t>原文網址：</a:t>
            </a:r>
            <a:r>
              <a:rPr lang="fr-FR" altLang="zh-TW" dirty="0"/>
              <a:t>https://kknews.cc/news/nqvmoq8.html</a:t>
            </a:r>
            <a:endParaRPr lang="zh-TW" altLang="en-US" dirty="0"/>
          </a:p>
        </p:txBody>
      </p:sp>
      <p:pic>
        <p:nvPicPr>
          <p:cNvPr id="17410" name="Picture 2" descr="https://i2.kknews.cc/SIG=q9qqn3/3157000nsroo8qo25nq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68" y="1554163"/>
            <a:ext cx="302066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http://img2.cache.netease.com/photo/0026/2015-04-01/AM4O27NK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52" y="1554163"/>
            <a:ext cx="636769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http://img6.cache.netease.com/photo/0026/2015-04-01/900x600_AM4O285A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http://img2.cache.netease.com/photo/0026/2015-04-01/900x600_AM4O28IO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02744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http://img6.cache.netease.com/photo/0026/2015-04-01/900x600_AM4O293T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02744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9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4" name="Picture 2" descr="http://img2.cache.netease.com/photo/0026/2015-04-01/900x600_AM4O29IV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674144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2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 descr="http://img4.cache.netease.com/photo/0026/2015-04-01/900x600_AM4O29RJ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62" y="1554163"/>
            <a:ext cx="680027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 descr="http://img4.cache.netease.com/photo/0026/2015-04-01/900x600_AM4O2A2S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85" y="1554163"/>
            <a:ext cx="316063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 descr="http://img4.cache.netease.com/photo/0026/2015-04-01/900x600_AM4O2A85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6792"/>
            <a:ext cx="3445700" cy="518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mg4.cache.netease.com/photo/0026/2015-04-01/900x600_AM4O2AGA54A4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69" y="1738337"/>
            <a:ext cx="6460331" cy="43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8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 descr="http://img5.cache.netease.com/photo/0026/2015-04-01/900x600_AM4O2B75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5400"/>
            <a:ext cx="83439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7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 </a:t>
            </a:r>
            <a:r>
              <a:rPr lang="zh-TW" altLang="en-US" dirty="0" smtClean="0"/>
              <a:t>我的實踐</a:t>
            </a:r>
            <a:r>
              <a:rPr lang="en-US" altLang="zh-TW" dirty="0" smtClean="0"/>
              <a:t>:</a:t>
            </a:r>
            <a:r>
              <a:rPr lang="zh-TW" altLang="en-US" dirty="0" smtClean="0"/>
              <a:t>在旺宏培訓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海軍</a:t>
            </a:r>
            <a:r>
              <a:rPr lang="en-US" altLang="zh-TW" dirty="0" smtClean="0"/>
              <a:t>”</a:t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" y="1295400"/>
            <a:ext cx="8913635" cy="501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http://img6.cache.netease.com/photo/0026/2015-04-01/900x600_AM4O2BD554A4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2" y="116632"/>
            <a:ext cx="4478425" cy="66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0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03569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2.9</a:t>
            </a:r>
            <a:r>
              <a:rPr lang="zh-TW" altLang="en-US" dirty="0"/>
              <a:t>億年前的頭骨進行的再次分析</a:t>
            </a:r>
            <a:r>
              <a:rPr lang="zh-TW" altLang="en-US" dirty="0" smtClean="0"/>
              <a:t>顯示</a:t>
            </a:r>
            <a:r>
              <a:rPr lang="en-US" altLang="zh-TW" smtClean="0"/>
              <a:t>:</a:t>
            </a:r>
            <a:r>
              <a:rPr lang="zh-TW" altLang="en-US" smtClean="0"/>
              <a:t>頜</a:t>
            </a:r>
            <a:r>
              <a:rPr lang="zh-TW" altLang="en-US" dirty="0"/>
              <a:t>口動物包括數万種健在的從魚到鳥在內的脊椎動物、爬行動物、哺乳動物和人等。棘魚屬存在於最早的鯊魚和硬骨魚類開始各自進化前的時期，這個血統最終延續到人類生命中。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8" y="2636912"/>
            <a:ext cx="910262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頜的來源的一致性，也正說明有頜脊椎動物有著同一起源。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80" y="2132856"/>
            <a:ext cx="8886838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5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No-ic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733367"/>
            <a:ext cx="4191000" cy="245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 descr="maxresdefaul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40818"/>
            <a:ext cx="4343400" cy="2443163"/>
          </a:xfrm>
        </p:spPr>
      </p:pic>
    </p:spTree>
    <p:extLst>
      <p:ext uri="{BB962C8B-B14F-4D97-AF65-F5344CB8AC3E}">
        <p14:creationId xmlns:p14="http://schemas.microsoft.com/office/powerpoint/2010/main" val="12499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命名和辭源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中文中「海」字出現極早，在先秦文獻中多有出現，</a:t>
            </a:r>
            <a:endParaRPr lang="en-US" altLang="zh-TW" dirty="0" smtClean="0"/>
          </a:p>
          <a:p>
            <a:r>
              <a:rPr lang="zh-TW" altLang="en-US" dirty="0" smtClean="0"/>
              <a:t>如 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詩經</a:t>
            </a:r>
            <a:r>
              <a:rPr lang="en-US" altLang="zh-TW" dirty="0" smtClean="0"/>
              <a:t>·</a:t>
            </a:r>
            <a:r>
              <a:rPr lang="zh-TW" altLang="en-US" dirty="0" smtClean="0"/>
              <a:t>小雅</a:t>
            </a:r>
            <a:r>
              <a:rPr lang="en-US" altLang="zh-TW" dirty="0" smtClean="0"/>
              <a:t>·</a:t>
            </a:r>
            <a:r>
              <a:rPr lang="zh-TW" altLang="en-US" dirty="0" smtClean="0"/>
              <a:t>沔水</a:t>
            </a:r>
            <a:r>
              <a:rPr lang="en-US" altLang="zh-TW" dirty="0" smtClean="0"/>
              <a:t>》</a:t>
            </a:r>
            <a:r>
              <a:rPr lang="zh-TW" altLang="en-US" dirty="0" smtClean="0"/>
              <a:t>有「沔彼流水，朝宗于海」。</a:t>
            </a:r>
            <a:endParaRPr lang="en-US" altLang="zh-TW" dirty="0" smtClean="0"/>
          </a:p>
          <a:p>
            <a:r>
              <a:rPr lang="zh-TW" altLang="en-US" dirty="0" smtClean="0"/>
              <a:t>青銅器銘文中也有發現，如</a:t>
            </a:r>
            <a:r>
              <a:rPr lang="en-US" altLang="zh-TW" dirty="0" smtClean="0"/>
              <a:t>1930</a:t>
            </a:r>
            <a:r>
              <a:rPr lang="zh-TW" altLang="en-US" dirty="0" smtClean="0"/>
              <a:t>年在河南汲縣出土的西周早期青銅器小臣誺簋的銘文中既出現了「海」字</a:t>
            </a:r>
            <a:r>
              <a:rPr lang="en-US" altLang="zh-TW" baseline="30000" dirty="0" smtClean="0">
                <a:hlinkClick r:id="rId2"/>
              </a:rPr>
              <a:t>[6]</a:t>
            </a:r>
            <a:r>
              <a:rPr lang="zh-TW" altLang="en-US" dirty="0" smtClean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25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命名和辭源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英文詞彙</a:t>
            </a:r>
            <a:r>
              <a:rPr lang="en-US" altLang="zh-TW" dirty="0" smtClean="0"/>
              <a:t>Sea</a:t>
            </a:r>
            <a:r>
              <a:rPr lang="zh-TW" altLang="en-US" dirty="0" smtClean="0"/>
              <a:t>即「海」可以追溯到</a:t>
            </a:r>
            <a:r>
              <a:rPr lang="zh-TW" altLang="en-US" dirty="0" smtClean="0">
                <a:hlinkClick r:id="rId2" tooltip="古英語"/>
              </a:rPr>
              <a:t>古英語</a:t>
            </a:r>
            <a:r>
              <a:rPr lang="zh-TW" altLang="en-US" dirty="0" smtClean="0"/>
              <a:t>。由</a:t>
            </a:r>
            <a:r>
              <a:rPr lang="zh-TW" altLang="en-US" dirty="0" smtClean="0">
                <a:hlinkClick r:id="rId3" tooltip="中古英語"/>
              </a:rPr>
              <a:t>中古英語</a:t>
            </a:r>
            <a:r>
              <a:rPr lang="zh-TW" altLang="en-US" dirty="0" smtClean="0"/>
              <a:t>開始，表示廣義意思時需要加上</a:t>
            </a:r>
            <a:r>
              <a:rPr lang="zh-TW" altLang="en-US" dirty="0" smtClean="0">
                <a:hlinkClick r:id="rId4" tooltip="冠詞"/>
              </a:rPr>
              <a:t>冠詞</a:t>
            </a:r>
            <a:r>
              <a:rPr lang="en-US" altLang="zh-TW" baseline="30000" dirty="0" smtClean="0">
                <a:hlinkClick r:id="rId5"/>
              </a:rPr>
              <a:t>[4]</a:t>
            </a:r>
            <a:r>
              <a:rPr lang="zh-TW" altLang="en-US" dirty="0" smtClean="0"/>
              <a:t>。而英文詞彙</a:t>
            </a:r>
            <a:r>
              <a:rPr lang="en-US" altLang="zh-TW" dirty="0" smtClean="0"/>
              <a:t>Ocean</a:t>
            </a:r>
            <a:r>
              <a:rPr lang="zh-TW" altLang="en-US" dirty="0" smtClean="0"/>
              <a:t>即「洋」則可追溯到</a:t>
            </a:r>
            <a:r>
              <a:rPr lang="zh-TW" altLang="en-US" dirty="0" smtClean="0">
                <a:hlinkClick r:id="rId6" tooltip="古希臘語"/>
              </a:rPr>
              <a:t>古希臘語</a:t>
            </a:r>
            <a:r>
              <a:rPr lang="zh-TW" altLang="en-US" dirty="0" smtClean="0"/>
              <a:t>中表示環繞大地的大洋神</a:t>
            </a:r>
            <a:r>
              <a:rPr lang="en-US" altLang="zh-TW" dirty="0" err="1" smtClean="0"/>
              <a:t>Ὠκεανός</a:t>
            </a:r>
            <a:r>
              <a:rPr lang="zh-TW" altLang="en-US" dirty="0" smtClean="0"/>
              <a:t>，一般漢譯為「俄刻阿諾斯」。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14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人類與海洋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自</a:t>
            </a:r>
            <a:r>
              <a:rPr lang="zh-TW" altLang="en-US" dirty="0" smtClean="0">
                <a:hlinkClick r:id="rId2" tooltip="史前時代"/>
              </a:rPr>
              <a:t>史前時代</a:t>
            </a:r>
            <a:r>
              <a:rPr lang="zh-TW" altLang="en-US" dirty="0" smtClean="0"/>
              <a:t>起，人類已開始探索海洋，最初使用</a:t>
            </a:r>
            <a:r>
              <a:rPr lang="zh-TW" altLang="en-US" dirty="0" smtClean="0">
                <a:hlinkClick r:id="rId3" tooltip="筏"/>
              </a:rPr>
              <a:t>筏</a:t>
            </a:r>
            <a:r>
              <a:rPr lang="zh-TW" altLang="en-US" dirty="0" smtClean="0"/>
              <a:t>、以中空樹幹製成的</a:t>
            </a:r>
            <a:r>
              <a:rPr lang="zh-TW" altLang="en-US" dirty="0" smtClean="0">
                <a:hlinkClick r:id="rId4" tooltip="獨木舟"/>
              </a:rPr>
              <a:t>獨木舟</a:t>
            </a:r>
            <a:r>
              <a:rPr lang="zh-TW" altLang="en-US" dirty="0" smtClean="0"/>
              <a:t>、</a:t>
            </a:r>
            <a:r>
              <a:rPr lang="zh-TW" altLang="en-US" dirty="0" smtClean="0">
                <a:hlinkClick r:id="rId5"/>
              </a:rPr>
              <a:t>蘆葦船</a:t>
            </a:r>
            <a:r>
              <a:rPr lang="zh-TW" altLang="en-US" dirty="0" smtClean="0"/>
              <a:t>，或者樹皮製成的</a:t>
            </a:r>
            <a:r>
              <a:rPr lang="zh-TW" altLang="en-US" dirty="0" smtClean="0">
                <a:hlinkClick r:id="rId6" tooltip="獨木舟"/>
              </a:rPr>
              <a:t>獨木舟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6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十九世紀正在作業的</a:t>
            </a:r>
            <a:r>
              <a:rPr lang="zh-TW" altLang="en-US" dirty="0" smtClean="0">
                <a:hlinkClick r:id="rId3"/>
              </a:rPr>
              <a:t>布里克瑟姆拖網漁船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內容版面配置區 3" descr="800px-A_Brixham_trawle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66691" y="1554163"/>
            <a:ext cx="6963018" cy="4525962"/>
          </a:xfrm>
        </p:spPr>
      </p:pic>
    </p:spTree>
    <p:extLst>
      <p:ext uri="{BB962C8B-B14F-4D97-AF65-F5344CB8AC3E}">
        <p14:creationId xmlns:p14="http://schemas.microsoft.com/office/powerpoint/2010/main" val="994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82778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一副</a:t>
            </a:r>
            <a:r>
              <a:rPr lang="en-US" altLang="zh-TW" dirty="0" smtClean="0"/>
              <a:t>19</a:t>
            </a:r>
            <a:r>
              <a:rPr lang="zh-TW" altLang="en-US" dirty="0" smtClean="0"/>
              <a:t>世紀的插畫，講述的是</a:t>
            </a:r>
            <a:r>
              <a:rPr lang="zh-TW" altLang="en-US" dirty="0" smtClean="0">
                <a:hlinkClick r:id="rId2" tooltip="克里斯多福·哥倫布"/>
              </a:rPr>
              <a:t>哥倫布</a:t>
            </a:r>
            <a:r>
              <a:rPr lang="zh-TW" altLang="en-US" dirty="0" smtClean="0"/>
              <a:t>在</a:t>
            </a:r>
            <a:r>
              <a:rPr lang="en-US" altLang="zh-TW" dirty="0" smtClean="0"/>
              <a:t>1492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12</a:t>
            </a:r>
            <a:r>
              <a:rPr lang="zh-TW" altLang="en-US" dirty="0" smtClean="0"/>
              <a:t>日「</a:t>
            </a:r>
            <a:r>
              <a:rPr lang="zh-TW" altLang="en-US" dirty="0" smtClean="0">
                <a:hlinkClick r:id="rId3"/>
              </a:rPr>
              <a:t>發現</a:t>
            </a:r>
            <a:r>
              <a:rPr lang="zh-TW" altLang="en-US" dirty="0" smtClean="0"/>
              <a:t>」（相對於當時的西方國家而言）</a:t>
            </a:r>
            <a:r>
              <a:rPr lang="zh-TW" altLang="en-US" dirty="0" smtClean="0">
                <a:hlinkClick r:id="rId4" tooltip="美洲"/>
              </a:rPr>
              <a:t>美洲</a:t>
            </a:r>
            <a:r>
              <a:rPr lang="zh-TW" altLang="en-US" dirty="0" smtClean="0"/>
              <a:t>，顯示出歷史上的探險家在</a:t>
            </a:r>
            <a:r>
              <a:rPr lang="zh-TW" altLang="en-US" dirty="0" smtClean="0">
                <a:hlinkClick r:id="rId5"/>
              </a:rPr>
              <a:t>西班牙國內</a:t>
            </a:r>
            <a:r>
              <a:rPr lang="zh-TW" altLang="en-US" dirty="0" smtClean="0"/>
              <a:t>和</a:t>
            </a:r>
            <a:r>
              <a:rPr lang="zh-TW" altLang="en-US" dirty="0" smtClean="0">
                <a:hlinkClick r:id="rId6"/>
              </a:rPr>
              <a:t>國外</a:t>
            </a:r>
            <a:r>
              <a:rPr lang="zh-TW" altLang="en-US" dirty="0" smtClean="0"/>
              <a:t>是如何被神化的 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pic>
        <p:nvPicPr>
          <p:cNvPr id="6" name="內容版面配置區 5" descr="800px-Columbus_Taking_PossessionFXD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51520" y="0"/>
            <a:ext cx="8676456" cy="6572416"/>
          </a:xfrm>
        </p:spPr>
      </p:pic>
    </p:spTree>
    <p:extLst>
      <p:ext uri="{BB962C8B-B14F-4D97-AF65-F5344CB8AC3E}">
        <p14:creationId xmlns:p14="http://schemas.microsoft.com/office/powerpoint/2010/main" val="348468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255" y="47667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我的實踐</a:t>
            </a:r>
            <a:r>
              <a:rPr lang="en-US" altLang="zh-TW" dirty="0"/>
              <a:t>:</a:t>
            </a:r>
            <a:r>
              <a:rPr lang="zh-TW" altLang="en-US" dirty="0"/>
              <a:t>在旺宏培訓”海軍”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" y="1628800"/>
            <a:ext cx="8913635" cy="501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中國文化中的海洋接觸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五帝本紀</a:t>
            </a:r>
            <a:r>
              <a:rPr lang="en-US" altLang="zh-TW" dirty="0" smtClean="0"/>
              <a:t>:</a:t>
            </a:r>
            <a:endParaRPr lang="zh-TW" altLang="en-US" dirty="0" smtClean="0"/>
          </a:p>
          <a:p>
            <a:r>
              <a:rPr lang="zh-TW" altLang="en-US" dirty="0" smtClean="0"/>
              <a:t>東至于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，登丸山，及岱宗。</a:t>
            </a:r>
            <a:r>
              <a:rPr lang="en-US" altLang="zh-TW" dirty="0" smtClean="0"/>
              <a:t>….</a:t>
            </a:r>
            <a:r>
              <a:rPr lang="zh-TW" altLang="en-US" dirty="0" smtClean="0"/>
              <a:t>四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之內咸戴帝舜之功。</a:t>
            </a:r>
            <a:endParaRPr lang="en-US" altLang="zh-TW" dirty="0" smtClean="0"/>
          </a:p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2"/>
              </a:rPr>
              <a:t>公冶長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子曰：「道不行，乘桴浮于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。從我者其由與？」</a:t>
            </a:r>
            <a:endParaRPr lang="en-US" altLang="zh-TW" dirty="0" smtClean="0"/>
          </a:p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3"/>
              </a:rPr>
              <a:t>顏淵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四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之內，皆兄弟也。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6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中國文化中的海洋接觸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2"/>
              </a:rPr>
              <a:t>墨子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凡回於天地之間，包於四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之內，</a:t>
            </a:r>
            <a:endParaRPr lang="en-US" altLang="zh-TW" dirty="0" smtClean="0"/>
          </a:p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3"/>
              </a:rPr>
              <a:t>秦始皇本紀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還過吳，從江乘渡。并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上，</a:t>
            </a:r>
            <a:r>
              <a:rPr lang="en-US" altLang="zh-TW" dirty="0" smtClean="0"/>
              <a:t>…..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73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徐福</a:t>
            </a:r>
            <a:r>
              <a:rPr lang="zh-TW" altLang="en-US" dirty="0" smtClean="0"/>
              <a:t>渡海帆船的浮世繪</a:t>
            </a:r>
            <a:endParaRPr lang="zh-TW" altLang="en-US" dirty="0"/>
          </a:p>
        </p:txBody>
      </p:sp>
      <p:pic>
        <p:nvPicPr>
          <p:cNvPr id="4" name="內容版面配置區 3" descr="Xu_Fu_expedition's_for_the_elixir_of_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181" y="1788318"/>
            <a:ext cx="8660482" cy="4304977"/>
          </a:xfrm>
        </p:spPr>
      </p:pic>
    </p:spTree>
    <p:extLst>
      <p:ext uri="{BB962C8B-B14F-4D97-AF65-F5344CB8AC3E}">
        <p14:creationId xmlns:p14="http://schemas.microsoft.com/office/powerpoint/2010/main" val="8705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海洋文明誕生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  <a:p>
            <a:pPr>
              <a:buNone/>
            </a:pPr>
            <a:r>
              <a:rPr lang="zh-TW" altLang="en-US" dirty="0" smtClean="0"/>
              <a:t>當</a:t>
            </a:r>
            <a:r>
              <a:rPr lang="zh-TW" altLang="en-US" dirty="0" smtClean="0">
                <a:hlinkClick r:id="rId2" tooltip="蘇美爾"/>
              </a:rPr>
              <a:t>蘇美爾文明</a:t>
            </a:r>
            <a:r>
              <a:rPr lang="zh-TW" altLang="en-US" dirty="0" smtClean="0"/>
              <a:t>與</a:t>
            </a:r>
            <a:r>
              <a:rPr lang="zh-TW" altLang="en-US" u="sng" dirty="0" smtClean="0">
                <a:hlinkClick r:id="rId3"/>
              </a:rPr>
              <a:t>印度河流域文明</a:t>
            </a:r>
            <a:r>
              <a:rPr lang="zh-TW" altLang="en-US" dirty="0" smtClean="0"/>
              <a:t>相連，早期人類</a:t>
            </a:r>
            <a:r>
              <a:rPr lang="zh-TW" altLang="en-US" dirty="0" smtClean="0">
                <a:hlinkClick r:id="rId4" tooltip="文明"/>
              </a:rPr>
              <a:t>文明</a:t>
            </a:r>
            <a:r>
              <a:rPr lang="zh-TW" altLang="en-US" dirty="0" smtClean="0"/>
              <a:t>就已開始從事水上貿易</a:t>
            </a:r>
            <a:r>
              <a:rPr lang="en-US" altLang="zh-TW" baseline="30000" dirty="0" smtClean="0"/>
              <a:t>[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大約公元前</a:t>
            </a:r>
            <a:r>
              <a:rPr lang="en-US" altLang="zh-TW" dirty="0" smtClean="0"/>
              <a:t>2000</a:t>
            </a:r>
            <a:r>
              <a:rPr lang="zh-TW" altLang="en-US" dirty="0" smtClean="0"/>
              <a:t>世紀，</a:t>
            </a:r>
            <a:r>
              <a:rPr lang="zh-TW" altLang="en-US" dirty="0" smtClean="0">
                <a:hlinkClick r:id="rId5" tooltip="克里特"/>
              </a:rPr>
              <a:t>克里特島</a:t>
            </a:r>
            <a:r>
              <a:rPr lang="zh-TW" altLang="en-US" dirty="0" smtClean="0"/>
              <a:t>上的</a:t>
            </a:r>
            <a:r>
              <a:rPr lang="zh-TW" altLang="en-US" dirty="0" smtClean="0">
                <a:hlinkClick r:id="rId6" tooltip="米諾斯文明"/>
              </a:rPr>
              <a:t>米諾斯人</a:t>
            </a:r>
            <a:r>
              <a:rPr lang="zh-TW" altLang="en-US" dirty="0" smtClean="0"/>
              <a:t>確立了最早的</a:t>
            </a:r>
            <a:r>
              <a:rPr lang="zh-TW" altLang="en-US" dirty="0" smtClean="0">
                <a:hlinkClick r:id="rId7" tooltip="制海權"/>
              </a:rPr>
              <a:t>制海權</a:t>
            </a:r>
            <a:r>
              <a:rPr lang="zh-TW" altLang="en-US" dirty="0" smtClean="0"/>
              <a:t>，一個極大程度上依靠的貿易和海軍實力的沿海帝國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38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0px-Kriti_in_Greece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7848872" cy="6475320"/>
          </a:xfrm>
        </p:spPr>
      </p:pic>
    </p:spTree>
    <p:extLst>
      <p:ext uri="{BB962C8B-B14F-4D97-AF65-F5344CB8AC3E}">
        <p14:creationId xmlns:p14="http://schemas.microsoft.com/office/powerpoint/2010/main" val="3299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50px-Crete_location_m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-27438"/>
            <a:ext cx="4464495" cy="6821748"/>
          </a:xfrm>
        </p:spPr>
      </p:pic>
    </p:spTree>
    <p:extLst>
      <p:ext uri="{BB962C8B-B14F-4D97-AF65-F5344CB8AC3E}">
        <p14:creationId xmlns:p14="http://schemas.microsoft.com/office/powerpoint/2010/main" val="908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r>
              <a:rPr lang="zh-TW" altLang="zh-TW" dirty="0" smtClean="0"/>
              <a:t>米諾斯文明</a:t>
            </a:r>
            <a:r>
              <a:rPr lang="zh-TW" altLang="en-US" u="sng" dirty="0" smtClean="0">
                <a:hlinkClick r:id="rId2"/>
              </a:rPr>
              <a:t>青銅時代</a:t>
            </a:r>
            <a:r>
              <a:rPr lang="zh-TW" altLang="en-US" dirty="0" smtClean="0"/>
              <a:t>，約公元前</a:t>
            </a:r>
            <a:r>
              <a:rPr lang="en-US" altLang="zh-TW" dirty="0" smtClean="0"/>
              <a:t>3650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前</a:t>
            </a:r>
            <a:r>
              <a:rPr lang="en-US" altLang="zh-TW" dirty="0" smtClean="0"/>
              <a:t>1400</a:t>
            </a:r>
            <a:r>
              <a:rPr lang="zh-TW" altLang="en-US" dirty="0" smtClean="0"/>
              <a:t>年。</a:t>
            </a:r>
            <a:endParaRPr lang="zh-TW" altLang="zh-TW" dirty="0"/>
          </a:p>
        </p:txBody>
      </p:sp>
      <p:pic>
        <p:nvPicPr>
          <p:cNvPr id="4" name="內容版面配置區 3" descr="Knossos_fresco_wom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8251933" cy="5445224"/>
          </a:xfrm>
        </p:spPr>
      </p:pic>
    </p:spTree>
    <p:extLst>
      <p:ext uri="{BB962C8B-B14F-4D97-AF65-F5344CB8AC3E}">
        <p14:creationId xmlns:p14="http://schemas.microsoft.com/office/powerpoint/2010/main" val="13770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20px-Snake_Goddess_Crete_1600B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1" y="404664"/>
            <a:ext cx="4038387" cy="6120680"/>
          </a:xfrm>
        </p:spPr>
      </p:pic>
    </p:spTree>
    <p:extLst>
      <p:ext uri="{BB962C8B-B14F-4D97-AF65-F5344CB8AC3E}">
        <p14:creationId xmlns:p14="http://schemas.microsoft.com/office/powerpoint/2010/main" val="14546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40px-Knossos_Bull-Leaping_Fres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5457"/>
            <a:ext cx="8964488" cy="5299594"/>
          </a:xfrm>
        </p:spPr>
      </p:pic>
    </p:spTree>
    <p:extLst>
      <p:ext uri="{BB962C8B-B14F-4D97-AF65-F5344CB8AC3E}">
        <p14:creationId xmlns:p14="http://schemas.microsoft.com/office/powerpoint/2010/main" val="39550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00px-The_Bull_Leaper_Knossos_1500B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62812"/>
            <a:ext cx="8064896" cy="6441836"/>
          </a:xfrm>
        </p:spPr>
      </p:pic>
    </p:spTree>
    <p:extLst>
      <p:ext uri="{BB962C8B-B14F-4D97-AF65-F5344CB8AC3E}">
        <p14:creationId xmlns:p14="http://schemas.microsoft.com/office/powerpoint/2010/main" val="2785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r>
              <a:rPr lang="zh-TW" altLang="en-US" dirty="0"/>
              <a:t>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4525963"/>
          </a:xfrm>
        </p:spPr>
        <p:txBody>
          <a:bodyPr/>
          <a:lstStyle/>
          <a:p>
            <a:r>
              <a:rPr lang="zh-TW" altLang="en-US" sz="6600" dirty="0" smtClean="0"/>
              <a:t>總論</a:t>
            </a:r>
            <a:r>
              <a:rPr lang="en-US" altLang="zh-TW" sz="6600" dirty="0" smtClean="0"/>
              <a:t>:</a:t>
            </a:r>
          </a:p>
          <a:p>
            <a:r>
              <a:rPr lang="zh-TW" altLang="en-US" sz="4400" dirty="0"/>
              <a:t>歷史</a:t>
            </a:r>
            <a:r>
              <a:rPr lang="en-US" altLang="zh-TW" sz="4400" dirty="0"/>
              <a:t>/</a:t>
            </a:r>
            <a:r>
              <a:rPr lang="zh-TW" altLang="en-US" sz="4400" dirty="0"/>
              <a:t>文化</a:t>
            </a:r>
            <a:r>
              <a:rPr lang="en-US" altLang="zh-TW" sz="4400" dirty="0"/>
              <a:t>/</a:t>
            </a:r>
            <a:r>
              <a:rPr lang="zh-TW" altLang="en-US" sz="4400" dirty="0"/>
              <a:t>藝術三者的意義與</a:t>
            </a:r>
            <a:r>
              <a:rPr lang="zh-TW" altLang="en-US" sz="4400" dirty="0" smtClean="0"/>
              <a:t>關係</a:t>
            </a:r>
            <a:endParaRPr lang="en-US" altLang="zh-TW" sz="4400" dirty="0" smtClean="0"/>
          </a:p>
          <a:p>
            <a:r>
              <a:rPr lang="zh-TW" altLang="en-US" sz="4400" dirty="0" smtClean="0"/>
              <a:t>環境</a:t>
            </a:r>
            <a:r>
              <a:rPr lang="en-US" altLang="zh-TW" sz="4400" dirty="0" smtClean="0"/>
              <a:t>-</a:t>
            </a:r>
            <a:r>
              <a:rPr lang="en-US" altLang="zh-TW" sz="4400" dirty="0" smtClean="0">
                <a:sym typeface="Wingdings" panose="05000000000000000000" pitchFamily="2" charset="2"/>
              </a:rPr>
              <a:t></a:t>
            </a:r>
            <a:r>
              <a:rPr lang="zh-TW" altLang="en-US" sz="4400" dirty="0" smtClean="0"/>
              <a:t>產生藝術</a:t>
            </a:r>
            <a:r>
              <a:rPr lang="en-US" altLang="zh-TW" sz="4400" dirty="0" smtClean="0"/>
              <a:t>---</a:t>
            </a:r>
            <a:r>
              <a:rPr lang="en-US" altLang="zh-TW" sz="4400" dirty="0" smtClean="0">
                <a:sym typeface="Wingdings" panose="05000000000000000000" pitchFamily="2" charset="2"/>
              </a:rPr>
              <a:t></a:t>
            </a:r>
            <a:r>
              <a:rPr lang="zh-TW" altLang="en-US" sz="4400" dirty="0" smtClean="0"/>
              <a:t>形成文化</a:t>
            </a:r>
            <a:r>
              <a:rPr lang="en-US" altLang="zh-TW" sz="4400" dirty="0" smtClean="0">
                <a:sym typeface="Wingdings" panose="05000000000000000000" pitchFamily="2" charset="2"/>
              </a:rPr>
              <a:t></a:t>
            </a:r>
            <a:r>
              <a:rPr lang="zh-TW" altLang="en-US" sz="4400" dirty="0" smtClean="0"/>
              <a:t>深化藝術</a:t>
            </a:r>
            <a:r>
              <a:rPr lang="en-US" altLang="zh-TW" sz="4400" dirty="0" smtClean="0"/>
              <a:t>--</a:t>
            </a:r>
            <a:r>
              <a:rPr lang="en-US" altLang="zh-TW" sz="4400" dirty="0" smtClean="0">
                <a:sym typeface="Wingdings" panose="05000000000000000000" pitchFamily="2" charset="2"/>
              </a:rPr>
              <a:t></a:t>
            </a:r>
            <a:r>
              <a:rPr lang="zh-TW" altLang="en-US" sz="4400" dirty="0" smtClean="0"/>
              <a:t>改變</a:t>
            </a:r>
            <a:r>
              <a:rPr lang="zh-TW" altLang="en-US" sz="4400" dirty="0"/>
              <a:t>環境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011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Saffron_gatherersSantorini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1233"/>
            <a:ext cx="7128791" cy="6857898"/>
          </a:xfrm>
        </p:spPr>
      </p:pic>
    </p:spTree>
    <p:extLst>
      <p:ext uri="{BB962C8B-B14F-4D97-AF65-F5344CB8AC3E}">
        <p14:creationId xmlns:p14="http://schemas.microsoft.com/office/powerpoint/2010/main" val="36579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00px-Palazzo_Minosse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589" y="836712"/>
            <a:ext cx="8558665" cy="5616624"/>
          </a:xfrm>
        </p:spPr>
      </p:pic>
    </p:spTree>
    <p:extLst>
      <p:ext uri="{BB962C8B-B14F-4D97-AF65-F5344CB8AC3E}">
        <p14:creationId xmlns:p14="http://schemas.microsoft.com/office/powerpoint/2010/main" val="25247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haestos_entrée_pala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237" y="476672"/>
            <a:ext cx="8508438" cy="6381328"/>
          </a:xfrm>
        </p:spPr>
      </p:pic>
    </p:spTree>
    <p:extLst>
      <p:ext uri="{BB962C8B-B14F-4D97-AF65-F5344CB8AC3E}">
        <p14:creationId xmlns:p14="http://schemas.microsoft.com/office/powerpoint/2010/main" val="33591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「美」和「體育」本來就只是一件事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在希臘人的原始觀念 中，「美」和「體育」本來就只是一件</a:t>
            </a:r>
            <a:r>
              <a:rPr lang="zh-TW" altLang="en-US" dirty="0" smtClean="0"/>
              <a:t>事</a:t>
            </a:r>
            <a:endParaRPr lang="en-US" altLang="zh-TW" dirty="0" smtClean="0"/>
          </a:p>
          <a:p>
            <a:r>
              <a:rPr lang="zh-TW" altLang="en-US" dirty="0"/>
              <a:t>希臘人有一句話說：「偉大的靈 魂，寄託在健全的體魄上。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63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蕭瓊瑞（國立成功大學歷史系所教授）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龍舟與世界水手節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6305550" cy="50482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00" y="2003338"/>
            <a:ext cx="7756800" cy="51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龍舟</a:t>
            </a:r>
            <a:r>
              <a:rPr lang="zh-TW" altLang="en-US" dirty="0"/>
              <a:t>賽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www.youtube.com/watch?v=eGcXAIzKLYM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537775"/>
            <a:ext cx="5367706" cy="42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7565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複製古希臘三列槳座戰船的「奧林匹亞」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16</a:t>
            </a:r>
            <a:r>
              <a:rPr lang="zh-TW" altLang="en-US" dirty="0"/>
              <a:t>日在希臘首都雅典南方的薩羅尼克灣（</a:t>
            </a:r>
            <a:r>
              <a:rPr lang="en-US" altLang="zh-TW" dirty="0" err="1"/>
              <a:t>Saronic</a:t>
            </a:r>
            <a:r>
              <a:rPr lang="en-US" altLang="zh-TW" dirty="0"/>
              <a:t> Gulf</a:t>
            </a:r>
            <a:r>
              <a:rPr lang="zh-TW" altLang="en-US" dirty="0"/>
              <a:t>）內航行，划槳的槳手都是特地前來體驗的遊客。美聯社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2420888"/>
            <a:ext cx="8686800" cy="4217879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https://www.worldjournal.com/5932077/article-%E5%8F%A4%E5%B8%8C%E8%87%98%E6%88%B0%E8%88%B9%E5%87%BA%E6%B5%B7-%E9%81%8A%E5%AE%A2%E6%8F%AE%E6%B1%97%E9%AB%94%E9%A9%97%E5%88%92%E8%88%B9</a:t>
            </a:r>
            <a:r>
              <a:rPr lang="en-US" altLang="zh-TW" dirty="0" smtClean="0">
                <a:hlinkClick r:id="rId2"/>
              </a:rPr>
              <a:t>/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68" y="3817143"/>
            <a:ext cx="4237432" cy="28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2010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21</a:t>
            </a:r>
            <a:r>
              <a:rPr lang="zh-TW" altLang="en-US" dirty="0"/>
              <a:t>日</a:t>
            </a:r>
            <a:r>
              <a:rPr lang="en-US" altLang="zh-TW" dirty="0"/>
              <a:t>- 2010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21</a:t>
            </a:r>
            <a:r>
              <a:rPr lang="zh-TW" altLang="en-US" dirty="0"/>
              <a:t>、</a:t>
            </a:r>
            <a:r>
              <a:rPr lang="en-US" altLang="zh-TW" dirty="0"/>
              <a:t>22</a:t>
            </a:r>
            <a:r>
              <a:rPr lang="zh-TW" altLang="en-US" dirty="0"/>
              <a:t>兩天，宜蘭的烏石港到訪了一位嬌客</a:t>
            </a:r>
            <a:r>
              <a:rPr lang="en-US" altLang="zh-TW" dirty="0"/>
              <a:t>---- </a:t>
            </a:r>
            <a:r>
              <a:rPr lang="zh-TW" altLang="en-US" dirty="0"/>
              <a:t>西班牙「安達魯西亞</a:t>
            </a:r>
            <a:r>
              <a:rPr lang="en-US" altLang="zh-TW" dirty="0"/>
              <a:t>...</a:t>
            </a:r>
            <a:r>
              <a:rPr lang="zh-TW" altLang="en-US" dirty="0"/>
              <a:t>年後，同型的西班牙古戰艦再度造訪台灣宜蘭，並且開放免費參觀。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TW" dirty="0">
                <a:hlinkClick r:id="rId2"/>
              </a:rPr>
              <a:t>https://blog.xuite.net/maomi/Food01/38156143-%5B%E5%AE%9C%E8%98%AD%E6%97%85%E9%81%8A%5D+%E8%A5%BF%E7%8F%AD%E7%89%99%E5%AE%89%E9%81%94%E9%AD%AF%E8%A5%BF%E4%BA%9E%E8%99%9F%E8%A8%AA%E5%95%8F%E7%83%8F%E7%9F%B3%E6%B8%AF</a:t>
            </a:r>
            <a:r>
              <a:rPr lang="en-US" altLang="zh-TW" dirty="0" smtClean="0">
                <a:hlinkClick r:id="rId2"/>
              </a:rPr>
              <a:t>+----</a:t>
            </a:r>
            <a:endParaRPr lang="en-US" altLang="zh-TW" dirty="0" smtClean="0"/>
          </a:p>
          <a:p>
            <a:r>
              <a:rPr lang="en-US" altLang="zh-TW" dirty="0" smtClean="0"/>
              <a:t>+%E9%87%8D%E7%8F%BE%E5%A4%A7%E8%88%AA%E6%B5%B7%E6%99%82%E4%BB%A3+726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05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達悟族百年大船下水祭典</a:t>
            </a:r>
            <a:r>
              <a:rPr lang="en-US" altLang="zh-TW" dirty="0"/>
              <a:t>(</a:t>
            </a:r>
            <a:r>
              <a:rPr lang="zh-TW" altLang="en-US" dirty="0"/>
              <a:t>母語版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www.youtube.com/watch?v=ueI88qBz8-I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9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定遠級</a:t>
            </a:r>
            <a:r>
              <a:rPr lang="zh-TW" altLang="en-US" dirty="0" smtClean="0"/>
              <a:t>戰艦</a:t>
            </a: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www.youtube.com/watch?v=t3Op1FLMaI4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4784"/>
            <a:ext cx="9073008" cy="42484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84" y="1124744"/>
            <a:ext cx="7560840" cy="56706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  <a:hlinkClick r:id="rId5"/>
              </a:rPr>
              <a:t>https://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  <a:hlinkClick r:id="rId5"/>
              </a:rPr>
              <a:t>www.youtube.com/watch?v=unEntTZqZg0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âå¤§æ¨¹âçåçæç´¢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81208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夯</a:t>
            </a:r>
            <a:r>
              <a:rPr lang="en-US" altLang="zh-TW" b="1" dirty="0" smtClean="0"/>
              <a:t>~~~~</a:t>
            </a:r>
            <a:r>
              <a:rPr lang="zh-TW" altLang="en-US" b="1" dirty="0" smtClean="0"/>
              <a:t>海洋藝術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海洋藝術水墨創作</a:t>
            </a:r>
            <a:endParaRPr lang="zh-TW" altLang="en-US" dirty="0"/>
          </a:p>
          <a:p>
            <a:r>
              <a:rPr lang="zh-TW" altLang="en-US" dirty="0" smtClean="0"/>
              <a:t>課程主題名稱：海洋藝術－玩沙創作 </a:t>
            </a:r>
            <a:endParaRPr lang="en-US" altLang="zh-TW" dirty="0" smtClean="0"/>
          </a:p>
          <a:p>
            <a:r>
              <a:rPr lang="zh-TW" altLang="en-US" b="1" dirty="0"/>
              <a:t>婆娑之洋、美麗之島，島國海洋藝術創作</a:t>
            </a:r>
          </a:p>
          <a:p>
            <a:r>
              <a:rPr lang="zh-TW" altLang="en-US" dirty="0"/>
              <a:t>美國藝術家基中辦工作坊　提升學子海洋藝術創作力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9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600_249194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431" y="332656"/>
            <a:ext cx="9054569" cy="6021288"/>
          </a:xfrm>
        </p:spPr>
      </p:pic>
    </p:spTree>
    <p:extLst>
      <p:ext uri="{BB962C8B-B14F-4D97-AF65-F5344CB8AC3E}">
        <p14:creationId xmlns:p14="http://schemas.microsoft.com/office/powerpoint/2010/main" val="29075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Xu_Fu_expedition's_for_the_elixir_of_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6737" y="1788319"/>
            <a:ext cx="8162925" cy="4057650"/>
          </a:xfrm>
        </p:spPr>
      </p:pic>
    </p:spTree>
    <p:extLst>
      <p:ext uri="{BB962C8B-B14F-4D97-AF65-F5344CB8AC3E}">
        <p14:creationId xmlns:p14="http://schemas.microsoft.com/office/powerpoint/2010/main" val="33565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No-ic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733367"/>
            <a:ext cx="4191000" cy="245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 descr="maxresdefaul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40818"/>
            <a:ext cx="4343400" cy="2443163"/>
          </a:xfrm>
        </p:spPr>
      </p:pic>
    </p:spTree>
    <p:extLst>
      <p:ext uri="{BB962C8B-B14F-4D97-AF65-F5344CB8AC3E}">
        <p14:creationId xmlns:p14="http://schemas.microsoft.com/office/powerpoint/2010/main" val="20363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Matías</a:t>
            </a:r>
            <a:r>
              <a:rPr lang="en-US" altLang="zh-TW" dirty="0"/>
              <a:t> </a:t>
            </a:r>
            <a:r>
              <a:rPr lang="en-US" altLang="zh-TW" dirty="0" err="1" smtClean="0"/>
              <a:t>Argudín</a:t>
            </a:r>
            <a:r>
              <a:rPr lang="zh-TW" altLang="en-US" dirty="0"/>
              <a:t>超现实主义作品</a:t>
            </a:r>
            <a:r>
              <a:rPr lang="en-US" altLang="zh-TW" dirty="0"/>
              <a:t>-</a:t>
            </a:r>
            <a:r>
              <a:rPr lang="zh-TW" altLang="en-US" dirty="0"/>
              <a:t>海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911" y="1554163"/>
            <a:ext cx="7434577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超现实主义作品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00808"/>
            <a:ext cx="2803946" cy="37385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246130"/>
            <a:ext cx="34194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「飄飄何所似，天地一沙鷗</a:t>
            </a:r>
            <a:r>
              <a:rPr lang="zh-TW" altLang="en-US" dirty="0" smtClean="0"/>
              <a:t>」</a:t>
            </a: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www.youtube.com/watch?v=QZO6_AbwKmQ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1295400"/>
            <a:ext cx="4105572" cy="54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" y="1412775"/>
            <a:ext cx="4065104" cy="54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00px-Minoan_copper_ingot_from_Zakros,_Cre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19" y="1122026"/>
            <a:ext cx="8622561" cy="5475326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881" y="2102404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36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/>
              <a:t>成為一棵大樹</a:t>
            </a:r>
            <a:r>
              <a:rPr lang="zh-TW" altLang="en-US" sz="4800" dirty="0" smtClean="0"/>
              <a:t>的五</a:t>
            </a:r>
            <a:r>
              <a:rPr lang="zh-TW" altLang="en-US" sz="4800" dirty="0"/>
              <a:t>個條件：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altLang="zh-TW" sz="11100" dirty="0" smtClean="0">
                <a:solidFill>
                  <a:srgbClr val="FF0000"/>
                </a:solidFill>
              </a:rPr>
              <a:t>1</a:t>
            </a:r>
            <a:r>
              <a:rPr lang="zh-TW" altLang="en-US" sz="11100" dirty="0">
                <a:solidFill>
                  <a:srgbClr val="FF0000"/>
                </a:solidFill>
              </a:rPr>
              <a:t>、時間</a:t>
            </a:r>
            <a:r>
              <a:rPr lang="zh-TW" altLang="en-US" sz="11100" dirty="0"/>
              <a:t>。</a:t>
            </a:r>
          </a:p>
          <a:p>
            <a:r>
              <a:rPr lang="zh-TW" altLang="en-US" sz="11100" dirty="0"/>
              <a:t> </a:t>
            </a:r>
            <a:r>
              <a:rPr lang="en-US" altLang="zh-TW" sz="11100" dirty="0" smtClean="0">
                <a:solidFill>
                  <a:srgbClr val="00B0F0"/>
                </a:solidFill>
              </a:rPr>
              <a:t>2</a:t>
            </a:r>
            <a:r>
              <a:rPr lang="zh-TW" altLang="en-US" sz="11100" dirty="0" smtClean="0">
                <a:solidFill>
                  <a:srgbClr val="00B0F0"/>
                </a:solidFill>
              </a:rPr>
              <a:t>、不</a:t>
            </a:r>
            <a:r>
              <a:rPr lang="zh-TW" altLang="en-US" sz="11100" dirty="0">
                <a:solidFill>
                  <a:srgbClr val="00B0F0"/>
                </a:solidFill>
              </a:rPr>
              <a:t>動。</a:t>
            </a:r>
          </a:p>
          <a:p>
            <a:r>
              <a:rPr lang="zh-TW" altLang="en-US" sz="11100" dirty="0"/>
              <a:t> </a:t>
            </a:r>
            <a:r>
              <a:rPr lang="en-US" altLang="zh-TW" sz="11100" dirty="0" smtClean="0">
                <a:solidFill>
                  <a:srgbClr val="FF0000"/>
                </a:solidFill>
              </a:rPr>
              <a:t>3</a:t>
            </a:r>
            <a:r>
              <a:rPr lang="zh-TW" altLang="en-US" sz="11100" dirty="0" smtClean="0">
                <a:solidFill>
                  <a:srgbClr val="FF0000"/>
                </a:solidFill>
              </a:rPr>
              <a:t>、根基</a:t>
            </a:r>
            <a:r>
              <a:rPr lang="en-US" altLang="zh-TW" sz="11100" dirty="0" smtClean="0">
                <a:solidFill>
                  <a:srgbClr val="FF0000"/>
                </a:solidFill>
              </a:rPr>
              <a:t>(</a:t>
            </a:r>
            <a:r>
              <a:rPr lang="zh-TW" altLang="en-US" sz="11100" dirty="0" smtClean="0">
                <a:solidFill>
                  <a:srgbClr val="FF0000"/>
                </a:solidFill>
              </a:rPr>
              <a:t>向</a:t>
            </a:r>
            <a:r>
              <a:rPr lang="zh-TW" altLang="en-US" sz="11100" dirty="0">
                <a:solidFill>
                  <a:srgbClr val="FF0000"/>
                </a:solidFill>
              </a:rPr>
              <a:t>下</a:t>
            </a:r>
            <a:r>
              <a:rPr lang="zh-TW" altLang="en-US" sz="11100" dirty="0" smtClean="0">
                <a:solidFill>
                  <a:srgbClr val="FF0000"/>
                </a:solidFill>
              </a:rPr>
              <a:t>長</a:t>
            </a:r>
            <a:r>
              <a:rPr lang="en-US" altLang="zh-TW" sz="11100" dirty="0" smtClean="0">
                <a:solidFill>
                  <a:srgbClr val="FF0000"/>
                </a:solidFill>
              </a:rPr>
              <a:t>)</a:t>
            </a:r>
            <a:r>
              <a:rPr lang="zh-TW" altLang="en-US" sz="11100" dirty="0" smtClean="0">
                <a:solidFill>
                  <a:srgbClr val="FF0000"/>
                </a:solidFill>
              </a:rPr>
              <a:t>。</a:t>
            </a:r>
            <a:endParaRPr lang="zh-TW" altLang="en-US" sz="11100" dirty="0">
              <a:solidFill>
                <a:srgbClr val="FF0000"/>
              </a:solidFill>
            </a:endParaRPr>
          </a:p>
          <a:p>
            <a:r>
              <a:rPr lang="zh-TW" altLang="en-US" sz="11100" dirty="0"/>
              <a:t> </a:t>
            </a:r>
            <a:r>
              <a:rPr lang="en-US" altLang="zh-TW" sz="11100" dirty="0" smtClean="0">
                <a:solidFill>
                  <a:srgbClr val="92D050"/>
                </a:solidFill>
              </a:rPr>
              <a:t>4</a:t>
            </a:r>
            <a:r>
              <a:rPr lang="zh-TW" altLang="en-US" sz="11100" dirty="0" smtClean="0">
                <a:solidFill>
                  <a:srgbClr val="92D050"/>
                </a:solidFill>
              </a:rPr>
              <a:t>、向上</a:t>
            </a:r>
            <a:r>
              <a:rPr lang="zh-TW" altLang="en-US" sz="11100" dirty="0">
                <a:solidFill>
                  <a:srgbClr val="92D050"/>
                </a:solidFill>
              </a:rPr>
              <a:t>長。</a:t>
            </a:r>
          </a:p>
          <a:p>
            <a:r>
              <a:rPr lang="zh-TW" altLang="en-US" sz="11100" dirty="0"/>
              <a:t> </a:t>
            </a:r>
            <a:r>
              <a:rPr lang="en-US" altLang="zh-TW" sz="11100" dirty="0" smtClean="0"/>
              <a:t>5</a:t>
            </a:r>
            <a:r>
              <a:rPr lang="zh-TW" altLang="en-US" sz="11100" dirty="0" smtClean="0"/>
              <a:t>、向</a:t>
            </a:r>
            <a:r>
              <a:rPr lang="zh-TW" altLang="en-US" sz="11100" dirty="0"/>
              <a:t>陽光。</a:t>
            </a:r>
          </a:p>
          <a:p>
            <a:r>
              <a:rPr lang="zh-TW" altLang="en-US" dirty="0"/>
              <a:t>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03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578234"/>
          </a:xfrm>
        </p:spPr>
        <p:txBody>
          <a:bodyPr>
            <a:no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講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者李衛國  小簡歷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95536" y="908720"/>
            <a:ext cx="8568952" cy="5949279"/>
          </a:xfrm>
        </p:spPr>
        <p:txBody>
          <a:bodyPr>
            <a:no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現任  旺宏電子綜合服務處  處長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電子福利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委員會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主委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旺宏電子書法社創辦人兼首任社長</a:t>
            </a:r>
          </a:p>
          <a:p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電子中華文化研習社創辦人兼首任社長及講座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電子鼓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社創辦人</a:t>
            </a:r>
            <a:endParaRPr lang="zh-TW" altLang="en-US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電子水上活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社創辦人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電子健康發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社創辦人</a:t>
            </a:r>
            <a:endParaRPr lang="en-US" altLang="zh-TW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射箭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社創辦人</a:t>
            </a:r>
            <a:endParaRPr lang="en-US" altLang="zh-TW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電子國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社創辦人</a:t>
            </a:r>
            <a:endParaRPr lang="en-US" altLang="zh-TW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電子手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創辦人兼首任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社長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旺宏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</a:t>
            </a:r>
            <a:r>
              <a:rPr lang="en-US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長板社創辦人</a:t>
            </a:r>
            <a:endParaRPr lang="zh-TW" altLang="en-US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曾任</a:t>
            </a:r>
            <a:endParaRPr lang="en-US" altLang="zh-TW" sz="16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園區同業公會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福利聯合會</a:t>
            </a: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 </a:t>
            </a:r>
            <a:r>
              <a:rPr lang="en-US" altLang="zh-TW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企劃委員會</a:t>
            </a: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</a:t>
            </a:r>
            <a:r>
              <a:rPr lang="en-US" altLang="zh-TW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園區</a:t>
            </a: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總務聯誼會會長</a:t>
            </a:r>
            <a:endParaRPr lang="en-US" altLang="zh-TW" sz="1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科管局專案評審委員</a:t>
            </a:r>
            <a:endParaRPr lang="en-US" altLang="zh-TW" sz="16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漢聲電台榮民漫談節目歷史講座半年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6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âå¤§æ¨¹âçå¾çæç´¢ç»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藝術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5400" dirty="0" smtClean="0"/>
              <a:t>是文化的一部分</a:t>
            </a:r>
            <a:endParaRPr lang="en-US" altLang="zh-TW" sz="5400" dirty="0" smtClean="0"/>
          </a:p>
          <a:p>
            <a:r>
              <a:rPr lang="zh-TW" altLang="en-US" sz="5400" dirty="0" smtClean="0"/>
              <a:t>文化是人類活動時間的累積</a:t>
            </a:r>
            <a:endParaRPr lang="en-US" altLang="zh-TW" sz="5400" dirty="0" smtClean="0"/>
          </a:p>
          <a:p>
            <a:r>
              <a:rPr lang="zh-TW" altLang="en-US" sz="5400" dirty="0" smtClean="0"/>
              <a:t>藝術是文化的開花</a:t>
            </a:r>
            <a:endParaRPr lang="en-US" altLang="zh-TW" sz="5400" dirty="0" smtClean="0"/>
          </a:p>
          <a:p>
            <a:r>
              <a:rPr lang="zh-TW" altLang="en-US" sz="5400" dirty="0"/>
              <a:t>歷史是文化的結果</a:t>
            </a:r>
          </a:p>
          <a:p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296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文化的產生</a:t>
            </a:r>
            <a:r>
              <a:rPr lang="en-US" altLang="zh-TW" dirty="0" smtClean="0"/>
              <a:t>:《</a:t>
            </a:r>
            <a:r>
              <a:rPr lang="zh-TW" altLang="en-US" dirty="0"/>
              <a:t>周易</a:t>
            </a:r>
            <a:r>
              <a:rPr lang="en-US" altLang="zh-TW" dirty="0"/>
              <a:t>·</a:t>
            </a:r>
            <a:r>
              <a:rPr lang="zh-TW" altLang="en-US" dirty="0"/>
              <a:t>繫辭下</a:t>
            </a:r>
            <a:r>
              <a:rPr lang="en-US" altLang="zh-TW" dirty="0" smtClean="0"/>
              <a:t>》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5400" dirty="0" smtClean="0"/>
              <a:t>「</a:t>
            </a:r>
            <a:r>
              <a:rPr lang="zh-TW" altLang="en-US" sz="5400" dirty="0"/>
              <a:t>物相雜，故曰文。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r>
              <a:rPr lang="zh-TW" altLang="en-US" sz="4000" dirty="0"/>
              <a:t>從「五色成文」一詞中，「文」還引申出裝飾、修養的意思。</a:t>
            </a:r>
          </a:p>
        </p:txBody>
      </p:sp>
      <p:pic>
        <p:nvPicPr>
          <p:cNvPr id="3074" name="Picture 2" descr="âãå¨æÂ·âçåçæç´¢çµæ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19" y="1916832"/>
            <a:ext cx="447478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âæâçåçæ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89" y="1278570"/>
            <a:ext cx="4958742" cy="49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âé¶âçåçæç´¢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536"/>
            <a:ext cx="6528816" cy="652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âå½©é¶âçåçæç´¢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AutoShape 6" descr="âå½©é¶âçåçæç´¢çµæ"/>
          <p:cNvSpPr>
            <a:spLocks noChangeAspect="1" noChangeArrowheads="1"/>
          </p:cNvSpPr>
          <p:nvPr/>
        </p:nvSpPr>
        <p:spPr bwMode="auto">
          <a:xfrm>
            <a:off x="562090" y="-30855"/>
            <a:ext cx="320123" cy="32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âæâçåçæç´¢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64495" cy="67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âå½©é¶âçåçæ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89742" cy="50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彩陶弦紋陶</a:t>
            </a:r>
          </a:p>
        </p:txBody>
      </p:sp>
      <p:pic>
        <p:nvPicPr>
          <p:cNvPr id="14338" name="Picture 2" descr="https://i3.read01.com/SIG=lgm3ge/304770305549664377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34" y="145214"/>
            <a:ext cx="5494018" cy="65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三角紋彩陶大耳罐</a:t>
            </a:r>
          </a:p>
        </p:txBody>
      </p:sp>
      <p:pic>
        <p:nvPicPr>
          <p:cNvPr id="16386" name="Picture 2" descr="https://i2.read01.com/SIG=ho86no/304770305549346356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6" y="1295400"/>
            <a:ext cx="7271318" cy="53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08" y="36102"/>
            <a:ext cx="8931492" cy="7109016"/>
          </a:xfrm>
          <a:prstGeom prst="rect">
            <a:avLst/>
          </a:prstGeom>
        </p:spPr>
      </p:pic>
      <p:sp>
        <p:nvSpPr>
          <p:cNvPr id="5" name="AutoShape 4" descr="âå½©é¶âçåçæç´¢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AutoShape 6" descr="âå½©é¶âçåçæç´¢çµæ"/>
          <p:cNvSpPr>
            <a:spLocks noChangeAspect="1" noChangeArrowheads="1"/>
          </p:cNvSpPr>
          <p:nvPr/>
        </p:nvSpPr>
        <p:spPr bwMode="auto">
          <a:xfrm>
            <a:off x="562090" y="-30855"/>
            <a:ext cx="320123" cy="32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176" name="Picture 8" descr="âå½©é¶âçåçæ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847"/>
            <a:ext cx="6274296" cy="84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5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花瓣紋彩陶壺</a:t>
            </a:r>
          </a:p>
        </p:txBody>
      </p:sp>
      <p:pic>
        <p:nvPicPr>
          <p:cNvPr id="18434" name="Picture 2" descr="https://i2.read01.com/SIG=28qjofj/30477030554951524a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81404"/>
            <a:ext cx="6813463" cy="55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0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8" name="Picture 4" descr="https://i2.read01.com/SIG=2s37mtj/304770305549696239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8" y="876300"/>
            <a:ext cx="8492078" cy="583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/>
              <a:t>海 洋 藝 術</a:t>
            </a:r>
            <a:r>
              <a:rPr lang="zh-TW" altLang="en-US" dirty="0" smtClean="0"/>
              <a:t>及其作品賞析       </a:t>
            </a:r>
            <a:r>
              <a:rPr lang="en-US" altLang="zh-TW" sz="2200" b="1" dirty="0" smtClean="0">
                <a:sym typeface="Wingdings" pitchFamily="2" charset="2"/>
              </a:rPr>
              <a:t>(</a:t>
            </a:r>
            <a:r>
              <a:rPr lang="zh-TW" altLang="en-US" sz="2200" b="1" dirty="0">
                <a:sym typeface="Wingdings" pitchFamily="2" charset="2"/>
              </a:rPr>
              <a:t>	山卓</a:t>
            </a:r>
            <a:r>
              <a:rPr lang="en-US" altLang="zh-TW" sz="2200" b="1" dirty="0">
                <a:sym typeface="Wingdings" pitchFamily="2" charset="2"/>
              </a:rPr>
              <a:t>·</a:t>
            </a:r>
            <a:r>
              <a:rPr lang="zh-TW" altLang="en-US" sz="2200" b="1" dirty="0">
                <a:sym typeface="Wingdings" pitchFamily="2" charset="2"/>
              </a:rPr>
              <a:t>波提且利</a:t>
            </a:r>
            <a:r>
              <a:rPr lang="en-US" altLang="zh-TW" sz="2200" b="1" dirty="0" smtClean="0"/>
              <a:t>1482-1486)</a:t>
            </a:r>
            <a:endParaRPr lang="zh-TW" altLang="en-US" sz="2200" dirty="0"/>
          </a:p>
        </p:txBody>
      </p:sp>
      <p:pic>
        <p:nvPicPr>
          <p:cNvPr id="4" name="內容版面配置區 3" descr="450px-Sandro_Botticelli_-_La_nascita_di_Venere_-_Google_Art_Project_-_edit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295400"/>
            <a:ext cx="8707599" cy="5476112"/>
          </a:xfrm>
        </p:spPr>
      </p:pic>
    </p:spTree>
    <p:extLst>
      <p:ext uri="{BB962C8B-B14F-4D97-AF65-F5344CB8AC3E}">
        <p14:creationId xmlns:p14="http://schemas.microsoft.com/office/powerpoint/2010/main" val="849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496" y="6062900"/>
            <a:ext cx="6737030" cy="3789580"/>
          </a:xfrm>
          <a:prstGeom prst="rect">
            <a:avLst/>
          </a:prstGeom>
        </p:spPr>
      </p:pic>
      <p:pic>
        <p:nvPicPr>
          <p:cNvPr id="12290" name="Picture 2" descr="Banpo bow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6" y="1295400"/>
            <a:ext cx="8692173" cy="63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8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https://upload.wikimedia.org/wikipedia/commons/thumb/8/82/National_Museum_of_China_2014.02.01_14-56-51.jpg/270px-National_Museum_of_China_2014.02.01_14-56-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64" y="457200"/>
            <a:ext cx="9244356" cy="61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半</a:t>
            </a:r>
            <a:r>
              <a:rPr lang="zh-TW" altLang="en-US" dirty="0"/>
              <a:t>坡網紋彩陶船形壺</a:t>
            </a:r>
            <a:r>
              <a:rPr lang="en-US" altLang="zh-TW" sz="2200" dirty="0"/>
              <a:t>【</a:t>
            </a:r>
            <a:r>
              <a:rPr lang="zh-TW" altLang="en-US" sz="2200" dirty="0"/>
              <a:t>造型似船，壺腹繪網紋。難免令人聯想起先民駕船撒網捕魚的場景</a:t>
            </a:r>
            <a:r>
              <a:rPr lang="en-US" altLang="zh-TW" sz="2200" dirty="0"/>
              <a:t>】</a:t>
            </a:r>
            <a:r>
              <a:rPr lang="zh-TW" altLang="en-US" sz="2200" dirty="0"/>
              <a:t>公元前</a:t>
            </a:r>
            <a:r>
              <a:rPr lang="en-US" altLang="zh-TW" sz="2200" dirty="0"/>
              <a:t>3300</a:t>
            </a:r>
            <a:r>
              <a:rPr lang="zh-TW" altLang="en-US" sz="2200" dirty="0"/>
              <a:t>到公元前</a:t>
            </a:r>
            <a:r>
              <a:rPr lang="en-US" altLang="zh-TW" sz="2200" dirty="0"/>
              <a:t>2100</a:t>
            </a:r>
            <a:r>
              <a:rPr lang="zh-TW" altLang="en-US" sz="2200" dirty="0"/>
              <a:t>間</a:t>
            </a:r>
            <a:br>
              <a:rPr lang="zh-TW" altLang="en-US" sz="2200" dirty="0"/>
            </a:br>
            <a:endParaRPr lang="zh-TW" altLang="en-US" sz="2200" dirty="0"/>
          </a:p>
        </p:txBody>
      </p:sp>
      <p:pic>
        <p:nvPicPr>
          <p:cNvPr id="8194" name="Picture 2" descr="https://i3.read01.com/SIG=34r7jo9/304770305549693777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4" y="1290329"/>
            <a:ext cx="8296252" cy="58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187220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9218" name="Picture 2" descr="https://i1.read01.com/SIG=1av1c55/3047703055494169466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50005"/>
            <a:ext cx="757026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3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686800" cy="64807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同心圓圈波紋彩陶</a:t>
            </a:r>
            <a:r>
              <a:rPr lang="zh-TW" altLang="en-US" dirty="0" smtClean="0"/>
              <a:t>盆</a:t>
            </a:r>
            <a:r>
              <a:rPr lang="en-US" altLang="zh-TW" dirty="0" smtClean="0"/>
              <a:t>/</a:t>
            </a:r>
            <a:br>
              <a:rPr lang="en-US" altLang="zh-TW" dirty="0" smtClean="0"/>
            </a:br>
            <a:r>
              <a:rPr lang="en-US" altLang="zh-TW" dirty="0" smtClean="0"/>
              <a:t>【</a:t>
            </a:r>
            <a:r>
              <a:rPr lang="zh-TW" altLang="en-US" dirty="0"/>
              <a:t>馬家窯類型彩陶的盆、缽、碗常內外彩繪。此盆裝飾流暢而富韻律，繪畫技藝高超</a:t>
            </a:r>
            <a:r>
              <a:rPr lang="en-US" altLang="zh-TW" dirty="0"/>
              <a:t>】</a:t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0242" name="Picture 2" descr="https://i1.read01.com/SIG=20eq7l6/304770305549734145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277242" cy="466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8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彩陶人面像</a:t>
            </a:r>
          </a:p>
        </p:txBody>
      </p:sp>
      <p:pic>
        <p:nvPicPr>
          <p:cNvPr id="11266" name="Picture 2" descr="https://upload.wikimedia.org/wikipedia/commons/thumb/b/b2/Head%2C_Banshan_phase%2C_Yangshao_culture%2C_neolithic_China%2C_c._2600-2300_BC%2C_ceramic_-_%C3%96stasiatiska_museet%2C_Stockholm_-_DSC09652.JPG/1024px-Head%2C_Banshan_phase%2C_Yangshao_culture%2C_neolithic_China%2C_c._2600-2300_BC%2C_ceramic_-_%C3%96stasiatiska_museet%2C_Stockholm_-_DSC096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251"/>
            <a:ext cx="6604454" cy="57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8287"/>
            <a:ext cx="7620000" cy="5076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28600"/>
            <a:ext cx="5238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「化」的本義是變化、生成、造化的意思。</a:t>
            </a:r>
          </a:p>
        </p:txBody>
      </p:sp>
      <p:pic>
        <p:nvPicPr>
          <p:cNvPr id="20488" name="Picture 8" descr="http://pic.zdic.net/xz/swpic/5316_57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9" y="3962399"/>
            <a:ext cx="1" cy="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pic.zdic.net/xz/swpic/5316_5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0138"/>
            <a:ext cx="4099769" cy="441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1013" y="1638299"/>
            <a:ext cx="4382987" cy="4382987"/>
          </a:xfrm>
          <a:prstGeom prst="rect">
            <a:avLst/>
          </a:prstGeom>
        </p:spPr>
      </p:pic>
      <p:pic>
        <p:nvPicPr>
          <p:cNvPr id="20482" name="Picture 2" descr="化-oracl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化-bronze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化-silk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化-seal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3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·</a:t>
            </a:r>
            <a:r>
              <a:rPr lang="zh-TW" altLang="en-US" dirty="0"/>
              <a:t>賁卦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4000" dirty="0"/>
              <a:t>彖曰：賁，</a:t>
            </a:r>
            <a:r>
              <a:rPr lang="en-US" altLang="zh-TW" sz="4000" dirty="0"/>
              <a:t>……</a:t>
            </a:r>
            <a:r>
              <a:rPr lang="zh-TW" altLang="en-US" sz="4000" dirty="0"/>
              <a:t>剛柔交錯，天文也；文明以止，人文也。觀乎天文，以察時變；觀乎人</a:t>
            </a:r>
            <a:r>
              <a:rPr lang="zh-TW" altLang="en-US" sz="4000" dirty="0">
                <a:solidFill>
                  <a:srgbClr val="FF0000"/>
                </a:solidFill>
              </a:rPr>
              <a:t>文</a:t>
            </a:r>
            <a:r>
              <a:rPr lang="zh-TW" altLang="en-US" sz="4000" dirty="0"/>
              <a:t>，以</a:t>
            </a:r>
            <a:r>
              <a:rPr lang="zh-TW" altLang="en-US" sz="4000" dirty="0">
                <a:solidFill>
                  <a:srgbClr val="FF0000"/>
                </a:solidFill>
              </a:rPr>
              <a:t>化</a:t>
            </a:r>
            <a:r>
              <a:rPr lang="zh-TW" altLang="en-US" sz="4000" dirty="0"/>
              <a:t>成天下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9458" name="Picture 2" descr="https://gss0.bdstatic.com/94o3dSag_xI4khGkpoWK1HF6hhy/baike/s%3D220/sign=816846a06c81800a6ae58e0c813533d6/dcc451da81cb39dbe6cdd879d0160924ab18308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068496" cy="55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eee-learning.com/image/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70" y="1338205"/>
            <a:ext cx="3808446" cy="565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5994940"/>
            <a:ext cx="698062" cy="8630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48349"/>
            <a:ext cx="697276" cy="86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「文化」概念是「</a:t>
            </a:r>
            <a:r>
              <a:rPr lang="zh-TW" altLang="en-US" dirty="0">
                <a:solidFill>
                  <a:srgbClr val="FF0000"/>
                </a:solidFill>
              </a:rPr>
              <a:t>人文教化</a:t>
            </a:r>
            <a:r>
              <a:rPr lang="zh-TW" altLang="en-US" dirty="0"/>
              <a:t>」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0" y="1196752"/>
            <a:ext cx="8991600" cy="566124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「</a:t>
            </a:r>
            <a:r>
              <a:rPr lang="zh-TW" altLang="en-US" dirty="0"/>
              <a:t>教化」是共同規範產生、傳承、傳播及得到認同的過程和手段。</a:t>
            </a:r>
          </a:p>
          <a:p>
            <a:endParaRPr lang="zh-TW" altLang="en-US" dirty="0"/>
          </a:p>
          <a:p>
            <a:r>
              <a:rPr lang="zh-TW" altLang="en-US" dirty="0"/>
              <a:t>漢朝劉向</a:t>
            </a:r>
            <a:r>
              <a:rPr lang="en-US" altLang="zh-TW" dirty="0"/>
              <a:t>《</a:t>
            </a:r>
            <a:r>
              <a:rPr lang="zh-TW" altLang="en-US" dirty="0"/>
              <a:t>說苑</a:t>
            </a:r>
            <a:r>
              <a:rPr lang="en-US" altLang="zh-TW" dirty="0"/>
              <a:t>·</a:t>
            </a:r>
            <a:r>
              <a:rPr lang="zh-TW" altLang="en-US" dirty="0"/>
              <a:t>指武</a:t>
            </a:r>
            <a:r>
              <a:rPr lang="en-US" altLang="zh-TW" dirty="0"/>
              <a:t>》</a:t>
            </a:r>
            <a:r>
              <a:rPr lang="zh-TW" altLang="en-US" dirty="0"/>
              <a:t>：「凡武之興，為不服也，</a:t>
            </a:r>
            <a:r>
              <a:rPr lang="zh-TW" altLang="en-US" dirty="0">
                <a:solidFill>
                  <a:srgbClr val="FF0000"/>
                </a:solidFill>
              </a:rPr>
              <a:t>文化</a:t>
            </a:r>
            <a:r>
              <a:rPr lang="zh-TW" altLang="en-US" dirty="0"/>
              <a:t>不改，然後加誅。」</a:t>
            </a:r>
          </a:p>
          <a:p>
            <a:r>
              <a:rPr lang="zh-TW" altLang="en-US" dirty="0"/>
              <a:t>晉朝束晰</a:t>
            </a:r>
            <a:r>
              <a:rPr lang="en-US" altLang="zh-TW" dirty="0"/>
              <a:t>《</a:t>
            </a:r>
            <a:r>
              <a:rPr lang="zh-TW" altLang="en-US" dirty="0"/>
              <a:t>補亡詩</a:t>
            </a:r>
            <a:r>
              <a:rPr lang="en-US" altLang="zh-TW" dirty="0"/>
              <a:t>·</a:t>
            </a:r>
            <a:r>
              <a:rPr lang="zh-TW" altLang="en-US" dirty="0"/>
              <a:t>由儀</a:t>
            </a:r>
            <a:r>
              <a:rPr lang="en-US" altLang="zh-TW" dirty="0"/>
              <a:t>》</a:t>
            </a:r>
            <a:r>
              <a:rPr lang="zh-TW" altLang="en-US" dirty="0"/>
              <a:t>：「</a:t>
            </a:r>
            <a:r>
              <a:rPr lang="zh-TW" altLang="en-US" dirty="0">
                <a:solidFill>
                  <a:srgbClr val="FF0000"/>
                </a:solidFill>
              </a:rPr>
              <a:t>文化</a:t>
            </a:r>
            <a:r>
              <a:rPr lang="zh-TW" altLang="en-US" dirty="0"/>
              <a:t>內輯，武功外悠。」</a:t>
            </a:r>
          </a:p>
          <a:p>
            <a:r>
              <a:rPr lang="zh-TW" altLang="en-US" dirty="0"/>
              <a:t>前蜀杜光庭</a:t>
            </a:r>
            <a:r>
              <a:rPr lang="en-US" altLang="zh-TW" dirty="0"/>
              <a:t>《</a:t>
            </a:r>
            <a:r>
              <a:rPr lang="zh-TW" altLang="en-US" dirty="0"/>
              <a:t>賀鶴鳴化枯樹再生表</a:t>
            </a:r>
            <a:r>
              <a:rPr lang="en-US" altLang="zh-TW" dirty="0"/>
              <a:t>》</a:t>
            </a:r>
            <a:r>
              <a:rPr lang="zh-TW" altLang="en-US" dirty="0"/>
              <a:t>：「修</a:t>
            </a:r>
            <a:r>
              <a:rPr lang="zh-TW" altLang="en-US" dirty="0">
                <a:solidFill>
                  <a:srgbClr val="FF0000"/>
                </a:solidFill>
              </a:rPr>
              <a:t>文化</a:t>
            </a:r>
            <a:r>
              <a:rPr lang="zh-TW" altLang="en-US" dirty="0"/>
              <a:t>而服遐荒，耀武威而平九有。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9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「文化」概念是「</a:t>
            </a:r>
            <a:r>
              <a:rPr lang="zh-TW" altLang="en-US" dirty="0">
                <a:solidFill>
                  <a:srgbClr val="FF0000"/>
                </a:solidFill>
              </a:rPr>
              <a:t>人文教化</a:t>
            </a:r>
            <a:r>
              <a:rPr lang="zh-TW" altLang="en-US" dirty="0"/>
              <a:t>」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0" y="1196752"/>
            <a:ext cx="8991600" cy="566124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元朝</a:t>
            </a:r>
            <a:r>
              <a:rPr lang="zh-TW" altLang="en-US" dirty="0"/>
              <a:t>耶律楚材</a:t>
            </a:r>
            <a:r>
              <a:rPr lang="en-US" altLang="zh-TW" dirty="0"/>
              <a:t>《</a:t>
            </a:r>
            <a:r>
              <a:rPr lang="zh-TW" altLang="en-US" dirty="0"/>
              <a:t>太陽十六題</a:t>
            </a:r>
            <a:r>
              <a:rPr lang="en-US" altLang="zh-TW" dirty="0"/>
              <a:t>》</a:t>
            </a:r>
            <a:r>
              <a:rPr lang="zh-TW" altLang="en-US" dirty="0"/>
              <a:t>詩之七：「垂衣端拱愧佳兵，</a:t>
            </a:r>
            <a:r>
              <a:rPr lang="zh-TW" altLang="en-US" dirty="0">
                <a:solidFill>
                  <a:srgbClr val="FF0000"/>
                </a:solidFill>
              </a:rPr>
              <a:t>文化</a:t>
            </a:r>
            <a:r>
              <a:rPr lang="zh-TW" altLang="en-US" dirty="0"/>
              <a:t>優遊致太平。」</a:t>
            </a:r>
          </a:p>
          <a:p>
            <a:r>
              <a:rPr lang="zh-TW" altLang="en-US" dirty="0"/>
              <a:t>清朝魏子安（魏秀仁）所著小說</a:t>
            </a:r>
            <a:r>
              <a:rPr lang="en-US" altLang="zh-TW" dirty="0"/>
              <a:t>《</a:t>
            </a:r>
            <a:r>
              <a:rPr lang="zh-TW" altLang="en-US" dirty="0"/>
              <a:t>花月痕</a:t>
            </a:r>
            <a:r>
              <a:rPr lang="en-US" altLang="zh-TW" dirty="0"/>
              <a:t>》</a:t>
            </a:r>
            <a:r>
              <a:rPr lang="zh-TW" altLang="en-US" dirty="0"/>
              <a:t>第四七回：「爾詐爾虞，如鬼如蜮，梗兩朝之</a:t>
            </a:r>
            <a:r>
              <a:rPr lang="zh-TW" altLang="en-US" dirty="0">
                <a:solidFill>
                  <a:srgbClr val="FF0000"/>
                </a:solidFill>
              </a:rPr>
              <a:t>文化</a:t>
            </a:r>
            <a:r>
              <a:rPr lang="zh-TW" altLang="en-US" dirty="0"/>
              <a:t>，勞九伐之天威。」</a:t>
            </a:r>
          </a:p>
          <a:p>
            <a:r>
              <a:rPr lang="zh-TW" altLang="en-US" dirty="0"/>
              <a:t>梁啓超 關於文化的定義：「</a:t>
            </a:r>
            <a:r>
              <a:rPr lang="zh-TW" altLang="en-US" dirty="0">
                <a:solidFill>
                  <a:srgbClr val="FF0000"/>
                </a:solidFill>
              </a:rPr>
              <a:t>文化者，人類心所能開釋出來之有價值的共業也。」</a:t>
            </a:r>
          </a:p>
          <a:p>
            <a:r>
              <a:rPr lang="zh-TW" altLang="en-US" dirty="0"/>
              <a:t>傳統中國有</a:t>
            </a:r>
            <a:r>
              <a:rPr lang="zh-TW" altLang="en-US" dirty="0">
                <a:solidFill>
                  <a:srgbClr val="FF0000"/>
                </a:solidFill>
              </a:rPr>
              <a:t>華夷</a:t>
            </a:r>
            <a:r>
              <a:rPr lang="zh-TW" altLang="en-US" dirty="0"/>
              <a:t>之辨，但無</a:t>
            </a:r>
            <a:r>
              <a:rPr lang="en-US" altLang="zh-TW" dirty="0"/>
              <a:t>culture</a:t>
            </a:r>
            <a:r>
              <a:rPr lang="zh-TW" altLang="en-US" dirty="0"/>
              <a:t>的概念，亦沒有區別中國文化、外國文化的概念，將其翻譯作文化兩字是日本人之舉。</a:t>
            </a:r>
          </a:p>
        </p:txBody>
      </p:sp>
    </p:spTree>
    <p:extLst>
      <p:ext uri="{BB962C8B-B14F-4D97-AF65-F5344CB8AC3E}">
        <p14:creationId xmlns:p14="http://schemas.microsoft.com/office/powerpoint/2010/main" val="37182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前言</a:t>
            </a:r>
            <a:r>
              <a:rPr lang="en-US" altLang="zh-TW" dirty="0" smtClean="0"/>
              <a:t>:</a:t>
            </a:r>
            <a:r>
              <a:rPr lang="zh-TW" altLang="en-US" dirty="0" smtClean="0"/>
              <a:t>中西海洋觀不同的小故事</a:t>
            </a:r>
            <a:endParaRPr lang="en-US" altLang="zh-TW" dirty="0" smtClean="0"/>
          </a:p>
          <a:p>
            <a:r>
              <a:rPr lang="zh-TW" altLang="en-US" dirty="0" smtClean="0"/>
              <a:t>總論</a:t>
            </a:r>
            <a:r>
              <a:rPr lang="en-US" altLang="zh-TW" dirty="0" smtClean="0"/>
              <a:t>:</a:t>
            </a:r>
            <a:r>
              <a:rPr lang="zh-TW" altLang="en-US" dirty="0" smtClean="0"/>
              <a:t>歷史</a:t>
            </a:r>
            <a:r>
              <a:rPr lang="en-US" altLang="zh-TW" dirty="0" smtClean="0"/>
              <a:t>/</a:t>
            </a:r>
            <a:r>
              <a:rPr lang="zh-TW" altLang="en-US" dirty="0" smtClean="0"/>
              <a:t>文化</a:t>
            </a:r>
            <a:r>
              <a:rPr lang="en-US" altLang="zh-TW" dirty="0" smtClean="0"/>
              <a:t>/</a:t>
            </a:r>
            <a:r>
              <a:rPr lang="zh-TW" altLang="en-US" dirty="0" smtClean="0"/>
              <a:t>藝術三者的意義與關係</a:t>
            </a:r>
            <a:endParaRPr lang="en-US" altLang="zh-TW" dirty="0" smtClean="0"/>
          </a:p>
          <a:p>
            <a:r>
              <a:rPr lang="zh-TW" altLang="en-US" dirty="0"/>
              <a:t>海洋</a:t>
            </a:r>
            <a:r>
              <a:rPr lang="zh-TW" altLang="en-US" dirty="0" smtClean="0"/>
              <a:t>文化的定</a:t>
            </a:r>
            <a:r>
              <a:rPr lang="zh-TW" altLang="en-US" dirty="0"/>
              <a:t>義</a:t>
            </a:r>
            <a:endParaRPr lang="en-US" altLang="zh-TW" dirty="0" smtClean="0"/>
          </a:p>
          <a:p>
            <a:r>
              <a:rPr lang="zh-TW" altLang="en-US" dirty="0" smtClean="0"/>
              <a:t>海洋</a:t>
            </a:r>
            <a:r>
              <a:rPr lang="zh-TW" altLang="en-US" dirty="0"/>
              <a:t>藝術</a:t>
            </a:r>
            <a:r>
              <a:rPr lang="zh-TW" altLang="en-US" dirty="0" smtClean="0"/>
              <a:t>的種類</a:t>
            </a:r>
            <a:endParaRPr lang="en-US" altLang="zh-TW" dirty="0" smtClean="0"/>
          </a:p>
          <a:p>
            <a:r>
              <a:rPr lang="zh-TW" altLang="en-US" dirty="0"/>
              <a:t>海洋</a:t>
            </a:r>
            <a:r>
              <a:rPr lang="zh-TW" altLang="en-US" dirty="0" smtClean="0"/>
              <a:t>藝術作品的賞析</a:t>
            </a:r>
            <a:endParaRPr lang="en-US" altLang="zh-TW" dirty="0" smtClean="0"/>
          </a:p>
          <a:p>
            <a:r>
              <a:rPr lang="zh-TW" altLang="en-US" dirty="0"/>
              <a:t>結論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00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西方「文化」概念是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1861" y="1124744"/>
            <a:ext cx="4191000" cy="524792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拉丁語系中這一詞源於由古羅馬哲學家西塞羅在</a:t>
            </a:r>
            <a:r>
              <a:rPr lang="en-US" altLang="zh-TW" dirty="0"/>
              <a:t>《</a:t>
            </a:r>
            <a:r>
              <a:rPr lang="zh-TW" altLang="en-US" dirty="0"/>
              <a:t>圖斯庫盧姆辯論</a:t>
            </a:r>
            <a:r>
              <a:rPr lang="en-US" altLang="zh-TW" dirty="0" smtClean="0"/>
              <a:t>》</a:t>
            </a:r>
          </a:p>
          <a:p>
            <a:r>
              <a:rPr lang="zh-TW" altLang="en-US" dirty="0"/>
              <a:t>他所指的是</a:t>
            </a:r>
            <a:r>
              <a:rPr lang="zh-TW" altLang="en-US" dirty="0">
                <a:solidFill>
                  <a:srgbClr val="FF0000"/>
                </a:solidFill>
              </a:rPr>
              <a:t>靈魂的耕耘</a:t>
            </a:r>
            <a:r>
              <a:rPr lang="zh-TW" altLang="en-US" dirty="0"/>
              <a:t>或「</a:t>
            </a:r>
            <a:r>
              <a:rPr lang="en-US" altLang="zh-TW" dirty="0" err="1"/>
              <a:t>cultura</a:t>
            </a:r>
            <a:r>
              <a:rPr lang="en-US" altLang="zh-TW" dirty="0"/>
              <a:t> animi</a:t>
            </a:r>
            <a:r>
              <a:rPr lang="zh-TW" altLang="en-US" dirty="0" smtClean="0"/>
              <a:t>」，</a:t>
            </a:r>
            <a:r>
              <a:rPr lang="zh-TW" altLang="en-US" dirty="0"/>
              <a:t>即使用農業來暗喻哲學上所謂靈魂的發展即是人類發展的最高境界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德</a:t>
            </a:r>
            <a:r>
              <a:rPr lang="zh-TW" altLang="en-US" dirty="0"/>
              <a:t>國</a:t>
            </a:r>
            <a:r>
              <a:rPr lang="zh-TW" altLang="en-US" dirty="0" smtClean="0"/>
              <a:t>塞</a:t>
            </a:r>
            <a:r>
              <a:rPr lang="zh-TW" altLang="en-US" dirty="0"/>
              <a:t>繆爾</a:t>
            </a:r>
            <a:r>
              <a:rPr lang="en-US" altLang="zh-TW" dirty="0"/>
              <a:t>·</a:t>
            </a:r>
            <a:r>
              <a:rPr lang="zh-TW" altLang="en-US" dirty="0"/>
              <a:t>普芬道夫將這個比喻轉化為現代所用的「文化」一詞</a:t>
            </a:r>
            <a:r>
              <a:rPr lang="zh-TW" altLang="en-US" dirty="0" smtClean="0"/>
              <a:t>，自然</a:t>
            </a:r>
            <a:r>
              <a:rPr lang="zh-TW" altLang="en-US" dirty="0"/>
              <a:t>完美了。與此相對，他認為</a:t>
            </a:r>
            <a:r>
              <a:rPr lang="zh-TW" altLang="en-US" dirty="0">
                <a:solidFill>
                  <a:srgbClr val="FF0000"/>
                </a:solidFill>
              </a:rPr>
              <a:t>文化是在「使人類擺脫野蠻，通過巧法成為完全的人」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iceroBu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19" y="0"/>
            <a:ext cx="3795163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âå¡ç¹ç¾Â·æ®è¬éå¤«âçåçæ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54" y="25355"/>
            <a:ext cx="4878970" cy="556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三層次</a:t>
            </a:r>
            <a:r>
              <a:rPr lang="zh-TW" altLang="en-US" dirty="0" smtClean="0"/>
              <a:t>說</a:t>
            </a:r>
            <a:r>
              <a:rPr lang="en-US" altLang="zh-TW" dirty="0" smtClean="0"/>
              <a:t>:</a:t>
            </a:r>
            <a:r>
              <a:rPr lang="zh-TW" altLang="en-US" dirty="0" smtClean="0"/>
              <a:t>文化</a:t>
            </a:r>
            <a:r>
              <a:rPr lang="zh-TW" altLang="en-US" dirty="0"/>
              <a:t>實際上主要包括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器物</a:t>
            </a:r>
            <a:r>
              <a:rPr lang="zh-TW" altLang="en-US" dirty="0"/>
              <a:t>（物質文化）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r>
              <a:rPr lang="zh-TW" altLang="en-US" dirty="0" smtClean="0"/>
              <a:t>制度</a:t>
            </a:r>
            <a:r>
              <a:rPr lang="zh-TW" altLang="en-US" dirty="0"/>
              <a:t>（制度文化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和</a:t>
            </a:r>
            <a:r>
              <a:rPr lang="zh-TW" altLang="en-US" dirty="0"/>
              <a:t>觀念（精神文化）三個方面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 smtClean="0"/>
              <a:t>具體</a:t>
            </a:r>
            <a:r>
              <a:rPr lang="zh-TW" altLang="en-US" dirty="0"/>
              <a:t>包括語言、文字、習俗、思想、國力等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 smtClean="0"/>
              <a:t>客觀</a:t>
            </a:r>
            <a:r>
              <a:rPr lang="zh-TW" altLang="en-US" dirty="0"/>
              <a:t>地說文化就是社會價值系統的總和。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8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文化和文明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文明偏在外，凡是政治、法律、經濟、教育等生活上的表現，以及工藝與科學的成果，可以認為是文明的表現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至於</a:t>
            </a:r>
            <a:r>
              <a:rPr lang="zh-TW" altLang="en-US" sz="4000" dirty="0"/>
              <a:t>文化偏在內，偏重於精神方面，包含了宗教、哲學、</a:t>
            </a:r>
            <a:r>
              <a:rPr lang="zh-TW" altLang="en-US" sz="4000" dirty="0">
                <a:solidFill>
                  <a:srgbClr val="FF0000"/>
                </a:solidFill>
              </a:rPr>
              <a:t>藝術</a:t>
            </a:r>
            <a:r>
              <a:rPr lang="zh-TW" altLang="en-US" sz="4000" dirty="0"/>
              <a:t>等思想與習俗</a:t>
            </a:r>
          </a:p>
        </p:txBody>
      </p:sp>
    </p:spTree>
    <p:extLst>
      <p:ext uri="{BB962C8B-B14F-4D97-AF65-F5344CB8AC3E}">
        <p14:creationId xmlns:p14="http://schemas.microsoft.com/office/powerpoint/2010/main" val="356818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藝術的定義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（</a:t>
            </a:r>
            <a:r>
              <a:rPr lang="zh-TW" altLang="en-US" dirty="0" smtClean="0">
                <a:hlinkClick r:id="rId2" tooltip="拉丁語"/>
              </a:rPr>
              <a:t>拉丁語</a:t>
            </a:r>
            <a:r>
              <a:rPr lang="zh-TW" altLang="en-US" dirty="0" smtClean="0"/>
              <a:t>：</a:t>
            </a:r>
            <a:r>
              <a:rPr lang="en-US" altLang="zh-TW" dirty="0" err="1" smtClean="0"/>
              <a:t>Ars</a:t>
            </a:r>
            <a:r>
              <a:rPr lang="zh-TW" altLang="en-US" dirty="0" smtClean="0"/>
              <a:t>；</a:t>
            </a:r>
            <a:r>
              <a:rPr lang="zh-TW" altLang="en-US" dirty="0" smtClean="0">
                <a:hlinkClick r:id="rId3" tooltip="法語"/>
              </a:rPr>
              <a:t>法語</a:t>
            </a:r>
            <a:r>
              <a:rPr lang="zh-TW" altLang="en-US" dirty="0" smtClean="0"/>
              <a:t>、英語：</a:t>
            </a:r>
            <a:r>
              <a:rPr lang="en-US" altLang="zh-TW" dirty="0" smtClean="0"/>
              <a:t>Art</a:t>
            </a:r>
            <a:r>
              <a:rPr lang="zh-TW" altLang="en-US" dirty="0" smtClean="0"/>
              <a:t>；</a:t>
            </a:r>
            <a:r>
              <a:rPr lang="zh-TW" altLang="en-US" dirty="0" smtClean="0">
                <a:hlinkClick r:id="rId4" tooltip="西班牙語"/>
              </a:rPr>
              <a:t>西班牙語</a:t>
            </a:r>
            <a:r>
              <a:rPr lang="zh-TW" altLang="en-US" dirty="0" smtClean="0"/>
              <a:t>、葡萄牙語：</a:t>
            </a:r>
            <a:r>
              <a:rPr lang="en-US" altLang="zh-TW" dirty="0" smtClean="0"/>
              <a:t>Arte</a:t>
            </a:r>
            <a:r>
              <a:rPr lang="zh-TW" altLang="en-US" dirty="0" smtClean="0"/>
              <a:t>；德語：</a:t>
            </a:r>
            <a:r>
              <a:rPr lang="en-US" altLang="zh-TW" dirty="0" err="1" smtClean="0"/>
              <a:t>Kunst</a:t>
            </a:r>
            <a:r>
              <a:rPr lang="zh-TW" altLang="en-US" dirty="0" smtClean="0"/>
              <a:t>）</a:t>
            </a:r>
            <a:r>
              <a:rPr lang="en-US" altLang="zh-TW" dirty="0" smtClean="0"/>
              <a:t>:</a:t>
            </a:r>
            <a:r>
              <a:rPr lang="zh-TW" altLang="en-US" dirty="0" smtClean="0"/>
              <a:t>大義為</a:t>
            </a:r>
            <a:r>
              <a:rPr lang="zh-TW" altLang="en-US" dirty="0" smtClean="0">
                <a:solidFill>
                  <a:srgbClr val="FF0000"/>
                </a:solidFill>
              </a:rPr>
              <a:t>「技巧」</a:t>
            </a:r>
            <a:r>
              <a:rPr lang="zh-TW" altLang="en-US" dirty="0" smtClean="0"/>
              <a:t>，現在雖保有原意，卻也衍生出更廣義的涵義，幾乎包括了所有與人生密切相關的</a:t>
            </a:r>
            <a:r>
              <a:rPr lang="zh-TW" altLang="en-US" dirty="0" smtClean="0">
                <a:hlinkClick r:id="rId5" tooltip="創造"/>
              </a:rPr>
              <a:t>創造</a:t>
            </a:r>
            <a:r>
              <a:rPr lang="zh-TW" altLang="en-US" dirty="0" smtClean="0"/>
              <a:t>性</a:t>
            </a:r>
            <a:r>
              <a:rPr lang="zh-TW" altLang="en-US" dirty="0" smtClean="0">
                <a:hlinkClick r:id="rId6" tooltip="學問"/>
              </a:rPr>
              <a:t>學問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指憑藉</a:t>
            </a:r>
            <a:r>
              <a:rPr lang="zh-TW" altLang="en-US" dirty="0" smtClean="0">
                <a:solidFill>
                  <a:srgbClr val="FF0000"/>
                </a:solidFill>
              </a:rPr>
              <a:t>技巧、意願、</a:t>
            </a:r>
            <a:r>
              <a:rPr lang="zh-TW" altLang="en-US" dirty="0" smtClean="0">
                <a:solidFill>
                  <a:srgbClr val="FF0000"/>
                </a:solidFill>
                <a:hlinkClick r:id="rId7" tooltip="想像力"/>
              </a:rPr>
              <a:t>想像力</a:t>
            </a:r>
            <a:r>
              <a:rPr lang="zh-TW" altLang="en-US" dirty="0" smtClean="0">
                <a:solidFill>
                  <a:srgbClr val="FF0000"/>
                </a:solidFill>
              </a:rPr>
              <a:t>、經驗</a:t>
            </a:r>
            <a:r>
              <a:rPr lang="zh-TW" altLang="en-US" dirty="0" smtClean="0"/>
              <a:t>等綜合人為因素的融合與平衡，以創作隱含美學的器物、環境、影像、動作或聲音的表達模式，</a:t>
            </a:r>
            <a:endParaRPr lang="en-US" altLang="zh-TW" dirty="0" smtClean="0"/>
          </a:p>
          <a:p>
            <a:r>
              <a:rPr lang="zh-TW" altLang="en-US" dirty="0" smtClean="0"/>
              <a:t>也指和他人</a:t>
            </a:r>
            <a:r>
              <a:rPr lang="zh-TW" altLang="en-US" dirty="0" smtClean="0">
                <a:solidFill>
                  <a:srgbClr val="FF0000"/>
                </a:solidFill>
              </a:rPr>
              <a:t>分享美的感覺或有深意的</a:t>
            </a:r>
            <a:r>
              <a:rPr lang="zh-TW" altLang="en-US" dirty="0" smtClean="0">
                <a:solidFill>
                  <a:srgbClr val="FF0000"/>
                </a:solidFill>
                <a:hlinkClick r:id="rId8" tooltip="情感"/>
              </a:rPr>
              <a:t>情感</a:t>
            </a:r>
            <a:r>
              <a:rPr lang="zh-TW" altLang="en-US" dirty="0" smtClean="0">
                <a:solidFill>
                  <a:srgbClr val="FF0000"/>
                </a:solidFill>
              </a:rPr>
              <a:t>與</a:t>
            </a:r>
            <a:r>
              <a:rPr lang="zh-TW" altLang="en-US" dirty="0" smtClean="0">
                <a:solidFill>
                  <a:srgbClr val="FF0000"/>
                </a:solidFill>
                <a:hlinkClick r:id="rId9" tooltip="意識"/>
              </a:rPr>
              <a:t>意識</a:t>
            </a:r>
            <a:r>
              <a:rPr lang="zh-TW" altLang="en-US" dirty="0" smtClean="0">
                <a:solidFill>
                  <a:srgbClr val="FF0000"/>
                </a:solidFill>
              </a:rPr>
              <a:t>的人類用</a:t>
            </a:r>
            <a:r>
              <a:rPr lang="zh-TW" altLang="en-US" dirty="0" smtClean="0"/>
              <a:t>以表達既有感知且將個人或群體體驗沉澱與展現的過程</a:t>
            </a:r>
            <a:r>
              <a:rPr lang="en-US" altLang="zh-TW" baseline="30000" dirty="0" smtClean="0">
                <a:hlinkClick r:id="rId10"/>
              </a:rPr>
              <a:t>[1]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藝術的定義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2. </a:t>
            </a:r>
            <a:r>
              <a:rPr lang="zh-TW" altLang="en-US" dirty="0" smtClean="0"/>
              <a:t>根據規則來製作的事物，都是藝術。</a:t>
            </a:r>
            <a:endParaRPr lang="en-US" altLang="zh-TW" dirty="0" smtClean="0"/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3. </a:t>
            </a:r>
            <a:r>
              <a:rPr lang="zh-TW" altLang="en-US" dirty="0" smtClean="0"/>
              <a:t>亞里斯多德：自然的模仿。</a:t>
            </a:r>
            <a:endParaRPr lang="en-US" altLang="zh-TW" dirty="0" smtClean="0"/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4.</a:t>
            </a:r>
            <a:r>
              <a:rPr lang="zh-TW" altLang="en-US" dirty="0" smtClean="0"/>
              <a:t>中國對「藝」的解釋：</a:t>
            </a:r>
            <a:br>
              <a:rPr lang="zh-TW" altLang="en-US" dirty="0" smtClean="0"/>
            </a:br>
            <a:r>
              <a:rPr lang="zh-TW" altLang="en-US" dirty="0" smtClean="0"/>
              <a:t>大多指「技術」或「才能」相關。</a:t>
            </a:r>
            <a:br>
              <a:rPr lang="zh-TW" altLang="en-US" dirty="0" smtClean="0"/>
            </a:br>
            <a:r>
              <a:rPr lang="zh-TW" altLang="en-US" dirty="0" smtClean="0"/>
              <a:t>六 藝：禮、樂、射、御、書、數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現今說藝術，可分廣義與狹義解釋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530383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廣義：凡含有技術與思慮的活動及其製作</a:t>
            </a:r>
            <a:r>
              <a:rPr lang="en-US" altLang="zh-TW" dirty="0" smtClean="0"/>
              <a:t>(</a:t>
            </a:r>
            <a:r>
              <a:rPr lang="zh-TW" altLang="en-US" dirty="0" smtClean="0"/>
              <a:t>產生的東西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狹 義：含有審美的價值及其活動產物，而能表現出創作思想及情感，並給予接觸者以美的感受，這樣叫藝術。</a:t>
            </a:r>
            <a:br>
              <a:rPr lang="zh-TW" altLang="en-US" dirty="0" smtClean="0"/>
            </a:br>
            <a:r>
              <a:rPr lang="zh-TW" altLang="en-US" dirty="0" smtClean="0"/>
              <a:t>　　　運用</a:t>
            </a:r>
            <a:r>
              <a:rPr lang="en-US" altLang="zh-TW" dirty="0" smtClean="0"/>
              <a:t>/</a:t>
            </a:r>
            <a:r>
              <a:rPr lang="zh-TW" altLang="en-US" dirty="0" smtClean="0"/>
              <a:t>根據美的原則</a:t>
            </a:r>
            <a:r>
              <a:rPr lang="en-US" altLang="zh-TW" dirty="0" smtClean="0"/>
              <a:t>--&gt;</a:t>
            </a:r>
            <a:r>
              <a:rPr lang="zh-TW" altLang="en-US" dirty="0" smtClean="0"/>
              <a:t>活動 </a:t>
            </a:r>
            <a:r>
              <a:rPr lang="en-US" altLang="zh-TW" dirty="0" smtClean="0"/>
              <a:t>/</a:t>
            </a:r>
            <a:r>
              <a:rPr lang="zh-TW" altLang="en-US" dirty="0" smtClean="0"/>
              <a:t>產物</a:t>
            </a:r>
            <a:r>
              <a:rPr lang="en-US" altLang="zh-TW" dirty="0" smtClean="0"/>
              <a:t>--&gt;</a:t>
            </a:r>
            <a:r>
              <a:rPr lang="zh-TW" altLang="en-US" dirty="0" smtClean="0"/>
              <a:t>表現出作者的思想或情感，可讓接受者感受到美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藝術是人類文化起源之一，其 對象有三種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7" name="內容版面配置區 6" descr="VenusWillendorf奧地利維也納的維納斯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3219"/>
            <a:ext cx="4525962" cy="4525962"/>
          </a:xfrm>
        </p:spPr>
      </p:pic>
      <p:sp>
        <p:nvSpPr>
          <p:cNvPr id="3" name="內容版面配置區 2"/>
          <p:cNvSpPr>
            <a:spLocks noGrp="1"/>
          </p:cNvSpPr>
          <p:nvPr>
            <p:ph type="subTitle" idx="4294967295"/>
          </p:nvPr>
        </p:nvSpPr>
        <p:spPr>
          <a:xfrm>
            <a:off x="0" y="1484783"/>
            <a:ext cx="4572000" cy="5147329"/>
          </a:xfrm>
        </p:spPr>
        <p:txBody>
          <a:bodyPr>
            <a:normAutofit/>
          </a:bodyPr>
          <a:lstStyle/>
          <a:p>
            <a:r>
              <a:rPr lang="en-US" altLang="zh-TW" sz="4800" dirty="0" smtClean="0"/>
              <a:t>1. </a:t>
            </a:r>
            <a:r>
              <a:rPr lang="zh-TW" altLang="en-US" sz="4800" dirty="0" smtClean="0"/>
              <a:t>原始人</a:t>
            </a:r>
            <a:br>
              <a:rPr lang="zh-TW" altLang="en-US" sz="4800" dirty="0" smtClean="0"/>
            </a:br>
            <a:r>
              <a:rPr lang="en-US" altLang="zh-TW" sz="4800" dirty="0" smtClean="0"/>
              <a:t>2. </a:t>
            </a:r>
            <a:r>
              <a:rPr lang="zh-TW" altLang="en-US" sz="4800" dirty="0" smtClean="0"/>
              <a:t>土著</a:t>
            </a:r>
            <a:r>
              <a:rPr lang="en-US" altLang="zh-TW" sz="4800" dirty="0" smtClean="0"/>
              <a:t>/</a:t>
            </a:r>
            <a:r>
              <a:rPr lang="zh-TW" altLang="en-US" sz="4800" dirty="0" smtClean="0"/>
              <a:t>原住民</a:t>
            </a:r>
            <a:br>
              <a:rPr lang="zh-TW" altLang="en-US" sz="4800" dirty="0" smtClean="0"/>
            </a:br>
            <a:r>
              <a:rPr lang="en-US" altLang="zh-TW" sz="4800" dirty="0" smtClean="0"/>
              <a:t>3. </a:t>
            </a:r>
            <a:r>
              <a:rPr lang="zh-TW" altLang="en-US" sz="4800" dirty="0" smtClean="0"/>
              <a:t>兒童</a:t>
            </a:r>
            <a:endParaRPr lang="zh-TW" altLang="en-US" sz="4800" dirty="0"/>
          </a:p>
        </p:txBody>
      </p:sp>
      <p:pic>
        <p:nvPicPr>
          <p:cNvPr id="41986" name="Picture 2" descr="https://upload.wikimedia.org/wikipedia/commons/thumb/0/07/Lascaux2.jpg/180px-Lascau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124" y="1295400"/>
            <a:ext cx="4884031" cy="3663026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36" y="1127555"/>
            <a:ext cx="8266919" cy="55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維倫多夫</a:t>
            </a:r>
            <a:r>
              <a:rPr lang="zh-TW" altLang="en-US" dirty="0" smtClean="0"/>
              <a:t>維納斯</a:t>
            </a:r>
            <a:r>
              <a:rPr lang="en-US" altLang="zh-TW" dirty="0" smtClean="0"/>
              <a:t>:</a:t>
            </a:r>
            <a:br>
              <a:rPr lang="en-US" altLang="zh-TW" dirty="0" smtClean="0"/>
            </a:br>
            <a:r>
              <a:rPr lang="zh-TW" altLang="en-US" sz="2700" dirty="0" smtClean="0"/>
              <a:t>舊石器時代</a:t>
            </a:r>
            <a:r>
              <a:rPr lang="zh-TW" altLang="en-US" sz="2700" dirty="0"/>
              <a:t>距今約</a:t>
            </a:r>
            <a:r>
              <a:rPr lang="en-US" altLang="zh-TW" sz="2700" dirty="0"/>
              <a:t>260</a:t>
            </a:r>
            <a:r>
              <a:rPr lang="zh-TW" altLang="en-US" sz="2700" dirty="0"/>
              <a:t>萬年或</a:t>
            </a:r>
            <a:r>
              <a:rPr lang="en-US" altLang="zh-TW" sz="2700" dirty="0"/>
              <a:t>250</a:t>
            </a:r>
            <a:r>
              <a:rPr lang="zh-TW" altLang="en-US" sz="2700" dirty="0"/>
              <a:t>萬年（能人首次製造出石器）至</a:t>
            </a:r>
            <a:r>
              <a:rPr lang="en-US" altLang="zh-TW" sz="2700" dirty="0"/>
              <a:t>1.2</a:t>
            </a:r>
            <a:r>
              <a:rPr lang="zh-TW" altLang="en-US" sz="2700" dirty="0"/>
              <a:t>萬年前（農業文明的出現）</a:t>
            </a:r>
          </a:p>
        </p:txBody>
      </p:sp>
      <p:pic>
        <p:nvPicPr>
          <p:cNvPr id="7" name="內容版面配置區 6" descr="VenusWillendorf奧地利維也納的維納斯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56792"/>
            <a:ext cx="4525962" cy="4525962"/>
          </a:xfrm>
        </p:spPr>
      </p:pic>
      <p:sp>
        <p:nvSpPr>
          <p:cNvPr id="3" name="內容版面配置區 2"/>
          <p:cNvSpPr>
            <a:spLocks noGrp="1"/>
          </p:cNvSpPr>
          <p:nvPr>
            <p:ph type="subTitle" idx="4294967295"/>
          </p:nvPr>
        </p:nvSpPr>
        <p:spPr>
          <a:xfrm>
            <a:off x="0" y="1484783"/>
            <a:ext cx="4572000" cy="5147329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sz="4800" dirty="0"/>
              <a:t>1908</a:t>
            </a:r>
            <a:r>
              <a:rPr lang="zh-TW" altLang="en-US" sz="4800" dirty="0"/>
              <a:t>年</a:t>
            </a:r>
            <a:r>
              <a:rPr lang="zh-TW" altLang="en-US" sz="4800" dirty="0" smtClean="0"/>
              <a:t>，發掘</a:t>
            </a:r>
            <a:r>
              <a:rPr lang="zh-TW" altLang="en-US" sz="4800" dirty="0"/>
              <a:t>於</a:t>
            </a:r>
            <a:r>
              <a:rPr lang="zh-TW" altLang="en-US" sz="4800" dirty="0" smtClean="0"/>
              <a:t>奧</a:t>
            </a:r>
            <a:r>
              <a:rPr lang="zh-TW" altLang="en-US" sz="4800" dirty="0"/>
              <a:t>匈帝國阿格斯</a:t>
            </a:r>
            <a:r>
              <a:rPr lang="zh-TW" altLang="en-US" sz="4800" dirty="0" smtClean="0"/>
              <a:t>巴赫</a:t>
            </a:r>
            <a:endParaRPr lang="en-US" altLang="zh-TW" sz="4800" dirty="0" smtClean="0"/>
          </a:p>
          <a:p>
            <a:r>
              <a:rPr lang="en-US" altLang="zh-TW" sz="4800" dirty="0"/>
              <a:t>11.1</a:t>
            </a:r>
            <a:r>
              <a:rPr lang="zh-TW" altLang="en-US" sz="4800" dirty="0" smtClean="0"/>
              <a:t>厘米高</a:t>
            </a:r>
            <a:endParaRPr lang="en-US" altLang="zh-TW" sz="4800" dirty="0" smtClean="0"/>
          </a:p>
          <a:p>
            <a:r>
              <a:rPr lang="en-US" altLang="zh-TW" sz="4800" dirty="0">
                <a:hlinkClick r:id="rId3"/>
              </a:rPr>
              <a:t>https://</a:t>
            </a:r>
            <a:r>
              <a:rPr lang="en-US" altLang="zh-TW" sz="4800" dirty="0" smtClean="0">
                <a:hlinkClick r:id="rId3"/>
              </a:rPr>
              <a:t>www.ettoday.net/news/20180303/1122777.htm</a:t>
            </a:r>
            <a:endParaRPr lang="en-US" altLang="zh-TW" sz="4800" dirty="0" smtClean="0"/>
          </a:p>
          <a:p>
            <a:r>
              <a:rPr lang="zh-TW" altLang="en-US" sz="4800" dirty="0"/>
              <a:t>大而下垂的胸部、豐滿的臀部、圓胖的腿且沒有腳。</a:t>
            </a:r>
            <a:endParaRPr lang="en-US" altLang="zh-TW" sz="4800" dirty="0"/>
          </a:p>
          <a:p>
            <a:endParaRPr lang="en-US" altLang="zh-TW" sz="4800" dirty="0" smtClean="0"/>
          </a:p>
          <a:p>
            <a:endParaRPr lang="zh-TW" altLang="en-US" sz="4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916832"/>
            <a:ext cx="3171868" cy="55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6000" dirty="0"/>
              <a:t>拉斯科洞窟野馬壁畫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4294967295"/>
          </p:nvPr>
        </p:nvSpPr>
        <p:spPr>
          <a:xfrm>
            <a:off x="0" y="1295401"/>
            <a:ext cx="4572000" cy="53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dirty="0"/>
              <a:t>1</a:t>
            </a:r>
            <a:r>
              <a:rPr lang="zh-TW" altLang="en-US" sz="4800" dirty="0"/>
              <a:t>萬</a:t>
            </a:r>
            <a:r>
              <a:rPr lang="en-US" altLang="zh-TW" sz="4800" dirty="0"/>
              <a:t>5000</a:t>
            </a:r>
            <a:r>
              <a:rPr lang="zh-TW" altLang="en-US" sz="4800" dirty="0"/>
              <a:t>年</a:t>
            </a:r>
            <a:r>
              <a:rPr lang="en-US" altLang="zh-TW" sz="4800" dirty="0"/>
              <a:t>~1</a:t>
            </a:r>
            <a:r>
              <a:rPr lang="zh-TW" altLang="en-US" sz="4800" dirty="0"/>
              <a:t>萬</a:t>
            </a:r>
            <a:r>
              <a:rPr lang="en-US" altLang="zh-TW" sz="4800" dirty="0"/>
              <a:t>7000</a:t>
            </a:r>
            <a:r>
              <a:rPr lang="zh-TW" altLang="en-US" sz="4800" dirty="0"/>
              <a:t>年前，出自舊石器時代晚期的克羅馬儂人之手。</a:t>
            </a:r>
          </a:p>
        </p:txBody>
      </p:sp>
      <p:pic>
        <p:nvPicPr>
          <p:cNvPr id="41986" name="Picture 2" descr="https://upload.wikimedia.org/wikipedia/commons/thumb/0/07/Lascaux2.jpg/180px-Lascau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397" y="2708920"/>
            <a:ext cx="4584510" cy="3438385"/>
          </a:xfrm>
          <a:prstGeom prst="rect">
            <a:avLst/>
          </a:prstGeom>
          <a:noFill/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476" y="177132"/>
            <a:ext cx="897252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岩畫</a:t>
            </a:r>
            <a:r>
              <a:rPr lang="en-US" altLang="zh-TW" dirty="0"/>
              <a:t>/</a:t>
            </a:r>
            <a:r>
              <a:rPr lang="zh-TW" altLang="en-US" dirty="0"/>
              <a:t>阿爾塔米拉</a:t>
            </a:r>
            <a:r>
              <a:rPr lang="zh-TW" altLang="en-US" dirty="0" smtClean="0"/>
              <a:t>洞窟</a:t>
            </a:r>
            <a:r>
              <a:rPr lang="en-US" altLang="zh-TW" dirty="0" smtClean="0"/>
              <a:t>1869---1879</a:t>
            </a:r>
            <a:r>
              <a:rPr lang="zh-TW" altLang="en-US" dirty="0" smtClean="0"/>
              <a:t>挖掘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844" y="1664732"/>
            <a:ext cx="6504034" cy="43307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87" y="1480066"/>
            <a:ext cx="6420548" cy="56115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43844" y="1295400"/>
            <a:ext cx="766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約</a:t>
            </a:r>
            <a:r>
              <a:rPr lang="en-US" altLang="zh-TW" dirty="0"/>
              <a:t>1.8</a:t>
            </a:r>
            <a:r>
              <a:rPr lang="zh-TW" altLang="en-US" dirty="0"/>
              <a:t>萬年至</a:t>
            </a:r>
            <a:r>
              <a:rPr lang="en-US" altLang="zh-TW" dirty="0"/>
              <a:t>1.5</a:t>
            </a:r>
            <a:r>
              <a:rPr lang="zh-TW" altLang="en-US" dirty="0"/>
              <a:t>萬年前</a:t>
            </a:r>
          </a:p>
        </p:txBody>
      </p:sp>
    </p:spTree>
    <p:extLst>
      <p:ext uri="{BB962C8B-B14F-4D97-AF65-F5344CB8AC3E}">
        <p14:creationId xmlns:p14="http://schemas.microsoft.com/office/powerpoint/2010/main" val="81241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6000" dirty="0" smtClean="0"/>
              <a:t>前言</a:t>
            </a:r>
            <a:r>
              <a:rPr lang="en-US" altLang="zh-TW" sz="6000" dirty="0" smtClean="0"/>
              <a:t>:</a:t>
            </a:r>
          </a:p>
          <a:p>
            <a:r>
              <a:rPr lang="zh-TW" altLang="en-US" sz="6000" dirty="0"/>
              <a:t> </a:t>
            </a:r>
            <a:r>
              <a:rPr lang="zh-TW" altLang="en-US" sz="6000" dirty="0" smtClean="0"/>
              <a:t>   中西海洋觀不同的小   </a:t>
            </a:r>
            <a:endParaRPr lang="en-US" altLang="zh-TW" sz="6000" dirty="0" smtClean="0"/>
          </a:p>
          <a:p>
            <a:r>
              <a:rPr lang="zh-TW" altLang="en-US" sz="6000" dirty="0"/>
              <a:t> </a:t>
            </a:r>
            <a:r>
              <a:rPr lang="zh-TW" altLang="en-US" sz="6000" dirty="0" smtClean="0"/>
              <a:t>   故事</a:t>
            </a:r>
            <a:endParaRPr lang="en-US" altLang="zh-TW" sz="60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54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661248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1. </a:t>
            </a:r>
            <a:r>
              <a:rPr lang="zh-TW" altLang="en-US" dirty="0" smtClean="0"/>
              <a:t>模仿衝動說 </a:t>
            </a:r>
            <a:r>
              <a:rPr lang="en-US" altLang="zh-TW" dirty="0" smtClean="0"/>
              <a:t>---------</a:t>
            </a:r>
          </a:p>
          <a:p>
            <a:r>
              <a:rPr lang="en-US" altLang="zh-TW" dirty="0" smtClean="0"/>
              <a:t>2. </a:t>
            </a:r>
            <a:r>
              <a:rPr lang="zh-TW" altLang="en-US" dirty="0" smtClean="0"/>
              <a:t>遊戲衝動說 </a:t>
            </a:r>
            <a:r>
              <a:rPr lang="en-US" altLang="zh-TW" dirty="0" smtClean="0"/>
              <a:t>---------+--- </a:t>
            </a:r>
            <a:r>
              <a:rPr lang="zh-TW" altLang="en-US" dirty="0" smtClean="0"/>
              <a:t>為藝術而藝術，  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是由人內在衝動出發。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3. </a:t>
            </a:r>
            <a:r>
              <a:rPr lang="zh-TW" altLang="en-US" dirty="0" smtClean="0"/>
              <a:t>自我表現衝動說 </a:t>
            </a:r>
            <a:r>
              <a:rPr lang="en-US" altLang="zh-TW" dirty="0" smtClean="0"/>
              <a:t>-----</a:t>
            </a:r>
          </a:p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4. </a:t>
            </a:r>
            <a:r>
              <a:rPr lang="zh-TW" altLang="en-US" dirty="0" smtClean="0"/>
              <a:t>裝飾說</a:t>
            </a:r>
            <a:r>
              <a:rPr lang="en-US" altLang="zh-TW" dirty="0" smtClean="0"/>
              <a:t>------+</a:t>
            </a:r>
          </a:p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5. </a:t>
            </a:r>
            <a:r>
              <a:rPr lang="zh-TW" altLang="en-US" dirty="0" smtClean="0"/>
              <a:t>勞動說</a:t>
            </a:r>
            <a:r>
              <a:rPr lang="en-US" altLang="zh-TW" dirty="0" smtClean="0"/>
              <a:t>------+---</a:t>
            </a:r>
            <a:r>
              <a:rPr lang="zh-TW" altLang="en-US" dirty="0" smtClean="0"/>
              <a:t>為人生而藝術，與實際生活有關。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6. </a:t>
            </a:r>
            <a:r>
              <a:rPr lang="zh-TW" altLang="en-US" dirty="0" smtClean="0"/>
              <a:t>宗教說</a:t>
            </a:r>
            <a:r>
              <a:rPr lang="en-US" altLang="zh-TW" dirty="0" smtClean="0"/>
              <a:t>------+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661248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1. </a:t>
            </a:r>
            <a:r>
              <a:rPr lang="zh-TW" altLang="en-US" dirty="0" smtClean="0"/>
              <a:t>模仿衝動說 </a:t>
            </a:r>
            <a:endParaRPr lang="en-US" altLang="zh-TW" dirty="0" smtClean="0"/>
          </a:p>
          <a:p>
            <a:r>
              <a:rPr lang="zh-TW" altLang="en-US" dirty="0" smtClean="0"/>
              <a:t>強調人類生來就 有模仿外物的本能。所以藝術的產生，是人類模仿外物的表現。</a:t>
            </a:r>
            <a:endParaRPr lang="en-US" altLang="zh-TW" dirty="0" smtClean="0"/>
          </a:p>
          <a:p>
            <a:r>
              <a:rPr lang="zh-TW" altLang="en-US" dirty="0" smtClean="0"/>
              <a:t>古代希臘哲學家德謨克利特、蘇格拉底、柏拉圖、亞理斯多德</a:t>
            </a:r>
            <a:r>
              <a:rPr lang="en-US" altLang="zh-TW" dirty="0" smtClean="0"/>
              <a:t>... </a:t>
            </a:r>
            <a:r>
              <a:rPr lang="zh-TW" altLang="en-US" dirty="0" smtClean="0"/>
              <a:t>都認為藝術是模仿自然。</a:t>
            </a:r>
            <a:endParaRPr lang="en-US" altLang="zh-TW" dirty="0" smtClean="0"/>
          </a:p>
          <a:p>
            <a:r>
              <a:rPr lang="zh-TW" altLang="en-US" dirty="0" smtClean="0"/>
              <a:t>中國的易經、說文解字</a:t>
            </a:r>
            <a:r>
              <a:rPr lang="en-US" altLang="zh-TW" dirty="0" smtClean="0"/>
              <a:t>... </a:t>
            </a:r>
            <a:r>
              <a:rPr lang="zh-TW" altLang="en-US" dirty="0" smtClean="0"/>
              <a:t>也認為文字符號是模仿自然的產物。</a:t>
            </a:r>
            <a:endParaRPr lang="en-US" altLang="zh-TW" dirty="0" smtClean="0"/>
          </a:p>
          <a:p>
            <a:r>
              <a:rPr lang="zh-TW" altLang="en-US" dirty="0" smtClean="0"/>
              <a:t>從藝術史的發展來看，從過去的古典派，至</a:t>
            </a:r>
            <a:r>
              <a:rPr lang="en-US" altLang="zh-TW" dirty="0" smtClean="0"/>
              <a:t>19</a:t>
            </a:r>
            <a:r>
              <a:rPr lang="zh-TW" altLang="en-US" dirty="0" smtClean="0"/>
              <a:t>世紀中葉才 興起的自然主義、寫實主義等，都強調自然的描繪。</a:t>
            </a:r>
            <a:br>
              <a:rPr lang="zh-TW" altLang="en-US" dirty="0" smtClean="0"/>
            </a:b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661248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/>
              <a:t>2. </a:t>
            </a:r>
            <a:r>
              <a:rPr lang="zh-TW" altLang="en-US" dirty="0" smtClean="0"/>
              <a:t>遊戲衝動說 </a:t>
            </a:r>
            <a:r>
              <a:rPr lang="en-US" altLang="zh-TW" dirty="0" smtClean="0"/>
              <a:t>---------+--- </a:t>
            </a:r>
            <a:r>
              <a:rPr lang="zh-TW" altLang="en-US" dirty="0" smtClean="0"/>
              <a:t>為藝術而藝術，  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是由人內在衝動出發。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以人類本能</a:t>
            </a:r>
            <a:r>
              <a:rPr lang="en-US" altLang="zh-TW" dirty="0" smtClean="0"/>
              <a:t>(</a:t>
            </a:r>
            <a:r>
              <a:rPr lang="zh-TW" altLang="en-US" dirty="0" smtClean="0"/>
              <a:t>衝動</a:t>
            </a:r>
            <a:r>
              <a:rPr lang="en-US" altLang="zh-TW" dirty="0" smtClean="0"/>
              <a:t>)</a:t>
            </a:r>
            <a:r>
              <a:rPr lang="zh-TW" altLang="en-US" dirty="0" smtClean="0"/>
              <a:t>為出發點，認為藝術的起源，是一種遊戲的本 能，故藝術即是遊戲發展的產物。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康德、席勒、斯賓塞</a:t>
            </a:r>
            <a:r>
              <a:rPr lang="en-US" altLang="zh-TW" dirty="0" smtClean="0"/>
              <a:t>--&gt; </a:t>
            </a:r>
            <a:r>
              <a:rPr lang="zh-TW" altLang="en-US" dirty="0" smtClean="0"/>
              <a:t>精力過剩說</a:t>
            </a:r>
            <a:br>
              <a:rPr lang="zh-TW" altLang="en-US" dirty="0" smtClean="0"/>
            </a:br>
            <a:r>
              <a:rPr lang="zh-TW" altLang="en-US" dirty="0" smtClean="0"/>
              <a:t>兒童遊戲與藝術家創作心態十分接近；所謂「假想」、「有意的 自欺」、「意象客觀化」、「佯信」，都是想像力的發揮。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遊戲是想像力的發揮，而藝術是遊戲昇華的表現。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1556792"/>
            <a:ext cx="8839200" cy="476780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3. </a:t>
            </a:r>
            <a:r>
              <a:rPr lang="zh-TW" altLang="en-US" dirty="0" smtClean="0"/>
              <a:t>自我表現衝動說 </a:t>
            </a:r>
            <a:r>
              <a:rPr lang="en-US" altLang="zh-TW" dirty="0" smtClean="0"/>
              <a:t>-----</a:t>
            </a:r>
            <a:endParaRPr lang="en-US" altLang="zh-TW" dirty="0"/>
          </a:p>
          <a:p>
            <a:r>
              <a:rPr lang="zh-TW" altLang="en-US" dirty="0" smtClean="0"/>
              <a:t>依據人類表 現本能</a:t>
            </a:r>
            <a:r>
              <a:rPr lang="en-US" altLang="zh-TW" dirty="0" smtClean="0"/>
              <a:t>(</a:t>
            </a:r>
            <a:r>
              <a:rPr lang="zh-TW" altLang="en-US" dirty="0" smtClean="0"/>
              <a:t>衝動</a:t>
            </a:r>
            <a:r>
              <a:rPr lang="en-US" altLang="zh-TW" dirty="0" smtClean="0"/>
              <a:t>)</a:t>
            </a:r>
            <a:r>
              <a:rPr lang="zh-TW" altLang="en-US" dirty="0" smtClean="0"/>
              <a:t>來說明藝術的起源，人類生來便具有表現自己感情的本能。</a:t>
            </a:r>
            <a:br>
              <a:rPr lang="zh-TW" altLang="en-US" dirty="0" smtClean="0"/>
            </a:br>
            <a:r>
              <a:rPr lang="zh-TW" altLang="en-US" dirty="0" smtClean="0"/>
              <a:t>人類幼兒時代開始，便有表現自我感情的本能；如孩童自由自在，毫不隱瞞地將 心中的喜怒哀樂之情直覺地表露出來。</a:t>
            </a:r>
            <a:endParaRPr lang="en-US" altLang="zh-TW" dirty="0" smtClean="0"/>
          </a:p>
          <a:p>
            <a:r>
              <a:rPr lang="zh-TW" altLang="en-US" dirty="0" smtClean="0"/>
              <a:t>俄國大文豪托爾斯泰：藝術的起源，是由於人類為了要將自己所體驗到的感情傳達給別人，於是在自己心中重新喚起 這種感情，並以某種外在</a:t>
            </a:r>
            <a:r>
              <a:rPr lang="en-US" altLang="zh-TW" dirty="0" smtClean="0"/>
              <a:t>(</a:t>
            </a:r>
            <a:r>
              <a:rPr lang="zh-TW" altLang="en-US" dirty="0" smtClean="0"/>
              <a:t>藝術品</a:t>
            </a:r>
            <a:r>
              <a:rPr lang="en-US" altLang="zh-TW" dirty="0" smtClean="0"/>
              <a:t>)</a:t>
            </a:r>
            <a:r>
              <a:rPr lang="zh-TW" altLang="en-US" dirty="0" smtClean="0"/>
              <a:t>的方式表達出來。</a:t>
            </a:r>
            <a:endParaRPr lang="en-US" altLang="zh-TW" dirty="0" smtClean="0"/>
          </a:p>
        </p:txBody>
      </p:sp>
      <p:pic>
        <p:nvPicPr>
          <p:cNvPr id="5" name="內容版面配置區 4" descr="托爾斯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90096" y="0"/>
            <a:ext cx="5453904" cy="345638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4. </a:t>
            </a:r>
            <a:r>
              <a:rPr lang="zh-TW" altLang="en-US" dirty="0" smtClean="0"/>
              <a:t>裝飾說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因俱有實用性，可視為「為人生而藝術」的一種藝術起源論。</a:t>
            </a:r>
            <a:br>
              <a:rPr lang="zh-TW" altLang="en-US" dirty="0" smtClean="0"/>
            </a:br>
            <a:r>
              <a:rPr lang="zh-TW" altLang="en-US" dirty="0" smtClean="0"/>
              <a:t>藝術有二項功用：「實 用」、「審美」。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5" name="內容版面配置區 4" descr="th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63888" y="1268760"/>
            <a:ext cx="5275631" cy="48965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4. </a:t>
            </a:r>
            <a:r>
              <a:rPr lang="zh-TW" altLang="en-US" dirty="0" smtClean="0"/>
              <a:t>裝飾說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因俱有實用性，可視為「為人生而藝術」的一種藝術起源論。</a:t>
            </a:r>
            <a:br>
              <a:rPr lang="zh-TW" altLang="en-US" dirty="0" smtClean="0"/>
            </a:br>
            <a:r>
              <a:rPr lang="zh-TW" altLang="en-US" dirty="0" smtClean="0"/>
              <a:t>藝術有二項功用：「實 用」、「審美」。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7" name="內容版面配置區 6" descr="3679099_180151061909_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45744" y="1484785"/>
            <a:ext cx="7245856" cy="353801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5. </a:t>
            </a:r>
            <a:r>
              <a:rPr lang="zh-TW" altLang="en-US" dirty="0" smtClean="0"/>
              <a:t>勞動說</a:t>
            </a:r>
            <a:r>
              <a:rPr lang="en-US" altLang="zh-TW" dirty="0" smtClean="0"/>
              <a:t>------+---</a:t>
            </a:r>
            <a:r>
              <a:rPr lang="zh-TW" altLang="en-US" dirty="0" smtClean="0"/>
              <a:t>為人生而藝術，與實際生活有關。人類為求生存，必須從事勞動；</a:t>
            </a:r>
            <a:br>
              <a:rPr lang="zh-TW" altLang="en-US" dirty="0" smtClean="0"/>
            </a:br>
            <a:r>
              <a:rPr lang="zh-TW" altLang="en-US" dirty="0" smtClean="0"/>
              <a:t>因人類在合力工作時，共同發出生命的呼聲，以消除其疲勞，日久相沿成產生音樂、詩歌等 藝術；</a:t>
            </a:r>
            <a:br>
              <a:rPr lang="zh-TW" altLang="en-US" dirty="0" smtClean="0"/>
            </a:br>
            <a:r>
              <a:rPr lang="zh-TW" altLang="en-US" dirty="0" smtClean="0"/>
              <a:t>或從事狩獵攻戰的練習而成為舞蹈藝術；</a:t>
            </a:r>
            <a:br>
              <a:rPr lang="zh-TW" altLang="en-US" dirty="0" smtClean="0"/>
            </a:br>
            <a:r>
              <a:rPr lang="zh-TW" altLang="en-US" dirty="0" smtClean="0"/>
              <a:t>或記錄勞動成果而成為繪畫、雕刻等造型藝術。</a:t>
            </a:r>
            <a:br>
              <a:rPr lang="zh-TW" altLang="en-US" dirty="0" smtClean="0"/>
            </a:br>
            <a:r>
              <a:rPr lang="zh-TW" altLang="en-US" dirty="0" smtClean="0"/>
              <a:t> </a:t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5" name="內容版面配置區 4" descr="Lascaux2拉斯科洞窟中的野馬壁畫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16113" y="1196975"/>
            <a:ext cx="7227887" cy="5438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藝術起源的動機學說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6. </a:t>
            </a:r>
            <a:r>
              <a:rPr lang="zh-TW" altLang="en-US" dirty="0" smtClean="0"/>
              <a:t>宗教說</a:t>
            </a:r>
            <a:r>
              <a:rPr lang="en-US" altLang="zh-TW" dirty="0" smtClean="0"/>
              <a:t>----</a:t>
            </a:r>
            <a:r>
              <a:rPr lang="zh-TW" altLang="en-US" dirty="0" smtClean="0"/>
              <a:t>即指藝術起源於宗教信仰而言。</a:t>
            </a:r>
            <a:endParaRPr lang="zh-TW" altLang="en-US" dirty="0"/>
          </a:p>
        </p:txBody>
      </p:sp>
      <p:pic>
        <p:nvPicPr>
          <p:cNvPr id="5" name="內容版面配置區 4" descr="800px-StJohnsAshfield_StainedGlass_GoodShepherd_Portrai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7362128" cy="57332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/>
              <a:t>:</a:t>
            </a:r>
            <a:r>
              <a:rPr lang="zh-TW" altLang="en-US" b="1" dirty="0" smtClean="0"/>
              <a:t>藝術的</a:t>
            </a:r>
            <a:r>
              <a:rPr lang="zh-TW" altLang="en-US" dirty="0" smtClean="0"/>
              <a:t>範圍和分類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hlinkClick r:id="rId2" tooltip="文學"/>
              </a:rPr>
              <a:t>文學</a:t>
            </a:r>
            <a:r>
              <a:rPr lang="zh-TW" altLang="en-US" dirty="0" smtClean="0"/>
              <a:t>藝術（包括</a:t>
            </a:r>
            <a:r>
              <a:rPr lang="zh-TW" altLang="en-US" dirty="0" smtClean="0">
                <a:hlinkClick r:id="rId3" tooltip="詩歌"/>
              </a:rPr>
              <a:t>詩歌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4" tooltip="戲劇"/>
              </a:rPr>
              <a:t>戲劇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5" tooltip="小說"/>
              </a:rPr>
              <a:t>小說</a:t>
            </a:r>
            <a:r>
              <a:rPr lang="zh-TW" altLang="en-US" dirty="0" smtClean="0"/>
              <a:t>等等）、</a:t>
            </a:r>
            <a:endParaRPr lang="en-US" altLang="zh-TW" dirty="0" smtClean="0"/>
          </a:p>
          <a:p>
            <a:r>
              <a:rPr lang="zh-TW" altLang="en-US" u="sng" dirty="0" smtClean="0">
                <a:hlinkClick r:id="rId6"/>
              </a:rPr>
              <a:t>視覺藝術</a:t>
            </a:r>
            <a:r>
              <a:rPr lang="zh-TW" altLang="en-US" dirty="0" smtClean="0"/>
              <a:t>（</a:t>
            </a:r>
            <a:r>
              <a:rPr lang="zh-TW" altLang="en-US" dirty="0" smtClean="0">
                <a:hlinkClick r:id="rId7" tooltip="繪畫"/>
              </a:rPr>
              <a:t>繪畫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8" tooltip="素描"/>
              </a:rPr>
              <a:t>素描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9" tooltip="雕塑"/>
              </a:rPr>
              <a:t>雕塑</a:t>
            </a:r>
            <a:r>
              <a:rPr lang="zh-TW" altLang="en-US" dirty="0" smtClean="0"/>
              <a:t>等）、</a:t>
            </a:r>
            <a:endParaRPr lang="en-US" altLang="zh-TW" dirty="0" smtClean="0"/>
          </a:p>
          <a:p>
            <a:r>
              <a:rPr lang="zh-TW" altLang="en-US" dirty="0" smtClean="0"/>
              <a:t>圖文設計、</a:t>
            </a:r>
            <a:r>
              <a:rPr lang="zh-TW" altLang="en-US" dirty="0" smtClean="0">
                <a:hlinkClick r:id="rId10" tooltip="造型藝術"/>
              </a:rPr>
              <a:t>造型藝術</a:t>
            </a:r>
            <a:r>
              <a:rPr lang="zh-TW" altLang="en-US" dirty="0" smtClean="0"/>
              <a:t>（如</a:t>
            </a:r>
            <a:r>
              <a:rPr lang="zh-TW" altLang="en-US" dirty="0" smtClean="0">
                <a:hlinkClick r:id="rId9" tooltip="雕塑"/>
              </a:rPr>
              <a:t>雕塑</a:t>
            </a:r>
            <a:r>
              <a:rPr lang="zh-TW" altLang="en-US" dirty="0" smtClean="0"/>
              <a:t>，造型），</a:t>
            </a:r>
            <a:endParaRPr lang="en-US" altLang="zh-TW" dirty="0" smtClean="0"/>
          </a:p>
          <a:p>
            <a:r>
              <a:rPr lang="zh-TW" altLang="en-US" dirty="0" smtClean="0">
                <a:hlinkClick r:id="rId11" tooltip="裝飾藝術"/>
              </a:rPr>
              <a:t>裝飾藝術</a:t>
            </a:r>
            <a:r>
              <a:rPr lang="zh-TW" altLang="en-US" dirty="0" smtClean="0"/>
              <a:t>（如</a:t>
            </a:r>
            <a:r>
              <a:rPr lang="zh-TW" altLang="en-US" dirty="0" smtClean="0">
                <a:hlinkClick r:id="rId12" tooltip="馬賽克"/>
              </a:rPr>
              <a:t>馬賽克</a:t>
            </a:r>
            <a:r>
              <a:rPr lang="zh-TW" altLang="en-US" dirty="0" smtClean="0"/>
              <a:t>、</a:t>
            </a:r>
            <a:r>
              <a:rPr lang="zh-TW" altLang="en-US" dirty="0" smtClean="0">
                <a:hlinkClick r:id="rId13" tooltip="室內設計"/>
              </a:rPr>
              <a:t>室內設計</a:t>
            </a:r>
            <a:r>
              <a:rPr lang="zh-TW" altLang="en-US" dirty="0" smtClean="0"/>
              <a:t>等），</a:t>
            </a:r>
            <a:endParaRPr lang="en-US" altLang="zh-TW" dirty="0" smtClean="0"/>
          </a:p>
          <a:p>
            <a:r>
              <a:rPr lang="zh-TW" altLang="en-US" dirty="0" smtClean="0">
                <a:hlinkClick r:id="rId14" tooltip="表演藝術"/>
              </a:rPr>
              <a:t>表演藝術</a:t>
            </a:r>
            <a:r>
              <a:rPr lang="zh-TW" altLang="en-US" dirty="0" smtClean="0"/>
              <a:t>（</a:t>
            </a:r>
            <a:r>
              <a:rPr lang="zh-TW" altLang="en-US" dirty="0" smtClean="0">
                <a:hlinkClick r:id="rId4" tooltip="戲劇"/>
              </a:rPr>
              <a:t>戲劇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15" tooltip="舞蹈"/>
              </a:rPr>
              <a:t>舞蹈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16" tooltip="廣告"/>
              </a:rPr>
              <a:t>廣告</a:t>
            </a:r>
            <a:r>
              <a:rPr lang="en-US" altLang="zh-TW" baseline="30000" dirty="0" smtClean="0">
                <a:hlinkClick r:id="rId17"/>
              </a:rPr>
              <a:t>[3]</a:t>
            </a:r>
            <a:r>
              <a:rPr lang="zh-TW" altLang="en-US" dirty="0" smtClean="0"/>
              <a:t>，</a:t>
            </a:r>
            <a:r>
              <a:rPr lang="zh-TW" altLang="en-US" dirty="0" smtClean="0">
                <a:hlinkClick r:id="rId18" tooltip="音樂"/>
              </a:rPr>
              <a:t>音樂</a:t>
            </a:r>
            <a:r>
              <a:rPr lang="zh-TW" altLang="en-US" dirty="0" smtClean="0"/>
              <a:t>等）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新的範圍和分類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多元藝術形式不斷出現，如常見的</a:t>
            </a:r>
            <a:endParaRPr lang="en-US" altLang="zh-TW" dirty="0" smtClean="0"/>
          </a:p>
          <a:p>
            <a:r>
              <a:rPr lang="zh-TW" altLang="en-US" dirty="0" smtClean="0"/>
              <a:t>「科技藝術」（</a:t>
            </a:r>
            <a:r>
              <a:rPr lang="en-US" altLang="zh-TW" dirty="0" smtClean="0"/>
              <a:t>Technical Art</a:t>
            </a:r>
            <a:r>
              <a:rPr lang="zh-TW" altLang="en-US" dirty="0" smtClean="0"/>
              <a:t>），</a:t>
            </a:r>
            <a:endParaRPr lang="en-US" altLang="zh-TW" dirty="0" smtClean="0"/>
          </a:p>
          <a:p>
            <a:r>
              <a:rPr lang="zh-TW" altLang="en-US" dirty="0" smtClean="0"/>
              <a:t>「數位藝術」（</a:t>
            </a:r>
            <a:r>
              <a:rPr lang="en-US" altLang="zh-TW" dirty="0" smtClean="0"/>
              <a:t>Digital Art</a:t>
            </a:r>
            <a:r>
              <a:rPr lang="zh-TW" altLang="en-US" dirty="0" smtClean="0"/>
              <a:t>）、</a:t>
            </a:r>
            <a:endParaRPr lang="en-US" altLang="zh-TW" dirty="0" smtClean="0"/>
          </a:p>
          <a:p>
            <a:r>
              <a:rPr lang="zh-TW" altLang="en-US" dirty="0" smtClean="0"/>
              <a:t>「裝置藝術」（</a:t>
            </a:r>
            <a:r>
              <a:rPr lang="en-US" altLang="zh-TW" dirty="0" smtClean="0"/>
              <a:t>Installation Art</a:t>
            </a:r>
            <a:r>
              <a:rPr lang="zh-TW" altLang="en-US" dirty="0" smtClean="0"/>
              <a:t>）、</a:t>
            </a:r>
            <a:endParaRPr lang="en-US" altLang="zh-TW" dirty="0" smtClean="0"/>
          </a:p>
          <a:p>
            <a:r>
              <a:rPr lang="zh-TW" altLang="en-US" dirty="0" smtClean="0"/>
              <a:t>「觀念藝術」（</a:t>
            </a:r>
            <a:r>
              <a:rPr lang="en-US" altLang="zh-TW" dirty="0" smtClean="0"/>
              <a:t>Conceptual Art</a:t>
            </a:r>
            <a:r>
              <a:rPr lang="zh-TW" altLang="en-US" dirty="0" smtClean="0"/>
              <a:t>）、</a:t>
            </a:r>
            <a:endParaRPr lang="en-US" altLang="zh-TW" dirty="0" smtClean="0"/>
          </a:p>
          <a:p>
            <a:r>
              <a:rPr lang="zh-TW" altLang="en-US" dirty="0" smtClean="0"/>
              <a:t>「</a:t>
            </a:r>
            <a:r>
              <a:rPr lang="zh-TW" altLang="en-US" dirty="0" smtClean="0">
                <a:hlinkClick r:id="rId2" tooltip="行為藝術"/>
              </a:rPr>
              <a:t>行為藝術</a:t>
            </a:r>
            <a:r>
              <a:rPr lang="zh-TW" altLang="en-US" dirty="0" smtClean="0"/>
              <a:t>」、</a:t>
            </a:r>
            <a:endParaRPr lang="en-US" altLang="zh-TW" dirty="0" smtClean="0"/>
          </a:p>
          <a:p>
            <a:r>
              <a:rPr lang="zh-TW" altLang="en-US" dirty="0" smtClean="0"/>
              <a:t>「生物藝術」等不勝枚舉。</a:t>
            </a:r>
            <a:endParaRPr lang="en-US" altLang="zh-TW" dirty="0" smtClean="0"/>
          </a:p>
          <a:p>
            <a:r>
              <a:rPr lang="zh-TW" altLang="en-US" dirty="0" smtClean="0"/>
              <a:t>海洋藝術</a:t>
            </a:r>
            <a:r>
              <a:rPr lang="en-US" altLang="zh-TW" dirty="0" smtClean="0"/>
              <a:t>…….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蕭瓊瑞（國立成功大學歷史系所教授</a:t>
            </a:r>
            <a:r>
              <a:rPr lang="zh-TW" altLang="en-US" dirty="0" smtClean="0"/>
              <a:t>）的經驗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龍舟與世界水手節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6305550" cy="50482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00" y="2003338"/>
            <a:ext cx="7756800" cy="51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比較新的分法，則根據</a:t>
            </a:r>
            <a:r>
              <a:rPr lang="zh-TW" altLang="en-US" dirty="0" smtClean="0">
                <a:hlinkClick r:id="rId2" tooltip="時空"/>
              </a:rPr>
              <a:t>時空</a:t>
            </a:r>
            <a:r>
              <a:rPr lang="zh-TW" altLang="en-US" dirty="0" smtClean="0"/>
              <a:t>性質將藝術分為：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時間藝術</a:t>
            </a:r>
          </a:p>
          <a:p>
            <a:r>
              <a:rPr lang="zh-TW" altLang="en-US" dirty="0" smtClean="0">
                <a:hlinkClick r:id="rId3" tooltip="空間藝術"/>
              </a:rPr>
              <a:t>空間藝術</a:t>
            </a:r>
            <a:endParaRPr lang="zh-TW" altLang="en-US" dirty="0" smtClean="0"/>
          </a:p>
          <a:p>
            <a:r>
              <a:rPr lang="zh-TW" altLang="en-US" dirty="0" smtClean="0"/>
              <a:t>綜合藝術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藝術的目的一</a:t>
            </a:r>
            <a:r>
              <a:rPr lang="en-US" altLang="zh-TW" dirty="0" smtClean="0"/>
              <a:t>:</a:t>
            </a:r>
            <a:r>
              <a:rPr lang="zh-TW" altLang="en-US" b="1" dirty="0" smtClean="0"/>
              <a:t>無動機的目的</a:t>
            </a:r>
            <a:br>
              <a:rPr lang="zh-TW" altLang="en-US" b="1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人類對於和諧、平衡及節奏的本能</a:t>
            </a:r>
            <a:r>
              <a:rPr lang="zh-TW" altLang="en-US" dirty="0" smtClean="0"/>
              <a:t>：這個層次的藝術不是某個動作或是物品，而是內在對於平衡及和諧（美）的欣賞，因此是人的基本層面之一，不只是實用的層面而已。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神秘的經驗</a:t>
            </a:r>
            <a:r>
              <a:rPr lang="zh-TW" altLang="en-US" dirty="0" smtClean="0"/>
              <a:t>：藝術提供個人可以體驗個人和宇宙之間的關係。這種體驗常常是無動機的，就像對於藝術、音樂或詩的欣賞一様。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想像的表達：</a:t>
            </a:r>
            <a:r>
              <a:rPr lang="zh-TW" altLang="en-US" dirty="0" smtClean="0"/>
              <a:t>藝術提供表達想像的方式，而且這種方式是沒有文法的，因此不受口說或書面語言的形式影響。文字是循序式的，每個字有既定的定義，而藝術提供許多的形式、符號和概念，而其意義是可以變化的。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儀式和象徵功能</a:t>
            </a:r>
            <a:r>
              <a:rPr lang="zh-TW" altLang="en-US" dirty="0" smtClean="0"/>
              <a:t>：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24744"/>
            <a:ext cx="8991600" cy="5733256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交流</a:t>
            </a:r>
            <a:r>
              <a:rPr lang="zh-TW" altLang="en-US" dirty="0" smtClean="0"/>
              <a:t>：藝術是一種溝通交流的工具，許多的交流都是對另一個體有一定的動機，因此這是有動機的目的。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娛樂</a:t>
            </a:r>
            <a:r>
              <a:rPr lang="zh-TW" altLang="en-US" dirty="0" smtClean="0"/>
              <a:t>：藝術一般會產生特定的情緒或態度，例如說使欣賞藝術的人放輕鬆，或是提供娛樂。</a:t>
            </a:r>
          </a:p>
          <a:p>
            <a:r>
              <a:rPr lang="zh-TW" altLang="en-US" dirty="0" smtClean="0">
                <a:hlinkClick r:id="rId2" tooltip="前衛"/>
              </a:rPr>
              <a:t>前衛</a:t>
            </a:r>
            <a:r>
              <a:rPr lang="zh-TW" altLang="en-US" dirty="0" smtClean="0"/>
              <a:t>，政治變革：二十世紀早期藝術的定義之一就是由視覺影像帶來政治變革。達到此目的的藝術運動</a:t>
            </a:r>
            <a:r>
              <a:rPr lang="en-US" altLang="zh-TW" dirty="0" smtClean="0"/>
              <a:t>——</a:t>
            </a:r>
            <a:r>
              <a:rPr lang="zh-TW" altLang="en-US" dirty="0" smtClean="0"/>
              <a:t>像</a:t>
            </a:r>
            <a:r>
              <a:rPr lang="zh-TW" altLang="en-US" dirty="0" smtClean="0">
                <a:hlinkClick r:id="rId3" tooltip="達達主義"/>
              </a:rPr>
              <a:t>達達主義</a:t>
            </a:r>
            <a:r>
              <a:rPr lang="zh-TW" altLang="en-US" dirty="0" smtClean="0"/>
              <a:t>、</a:t>
            </a:r>
            <a:r>
              <a:rPr lang="zh-TW" altLang="en-US" dirty="0" smtClean="0">
                <a:hlinkClick r:id="rId4" tooltip="超現實主義"/>
              </a:rPr>
              <a:t>超現實主義</a:t>
            </a:r>
            <a:r>
              <a:rPr lang="zh-TW" altLang="en-US" dirty="0" smtClean="0"/>
              <a:t>、</a:t>
            </a:r>
            <a:r>
              <a:rPr lang="zh-TW" altLang="en-US" dirty="0" smtClean="0">
                <a:hlinkClick r:id="rId5" tooltip="結構主義"/>
              </a:rPr>
              <a:t>結構主義</a:t>
            </a:r>
            <a:r>
              <a:rPr lang="zh-TW" altLang="en-US" dirty="0" smtClean="0"/>
              <a:t>及</a:t>
            </a:r>
            <a:r>
              <a:rPr lang="zh-TW" altLang="en-US" dirty="0" smtClean="0">
                <a:hlinkClick r:id="rId6" tooltip="抽象表現主義"/>
              </a:rPr>
              <a:t>抽象表現主義</a:t>
            </a:r>
            <a:r>
              <a:rPr lang="en-US" altLang="zh-TW" dirty="0" smtClean="0"/>
              <a:t>——</a:t>
            </a:r>
            <a:r>
              <a:rPr lang="zh-TW" altLang="en-US" dirty="0" smtClean="0"/>
              <a:t>則稱為</a:t>
            </a:r>
            <a:r>
              <a:rPr lang="zh-TW" altLang="en-US" dirty="0" smtClean="0">
                <a:hlinkClick r:id="rId2" tooltip="前衛"/>
              </a:rPr>
              <a:t>前衛</a:t>
            </a:r>
            <a:r>
              <a:rPr lang="zh-TW" altLang="en-US" dirty="0" smtClean="0"/>
              <a:t>藝術。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藝術作為一「自由區」</a:t>
            </a:r>
            <a:r>
              <a:rPr lang="zh-TW" altLang="en-US" dirty="0" smtClean="0"/>
              <a:t>：免去社會責難的作用。</a:t>
            </a:r>
            <a:r>
              <a:rPr lang="zh-TW" altLang="en-US" dirty="0" smtClean="0">
                <a:hlinkClick r:id="rId7" tooltip="當代藝術"/>
              </a:rPr>
              <a:t>當代藝術</a:t>
            </a:r>
            <a:r>
              <a:rPr lang="zh-TW" altLang="en-US" dirty="0" smtClean="0"/>
              <a:t>強調對於文化差異的寬容，也強調其解放的功能（社會調查、行動、顛覆、解構主義），因此在研究和實驗上都更加開放。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針對社會調查、顛覆或（和）</a:t>
            </a:r>
            <a:r>
              <a:rPr lang="zh-TW" altLang="en-US" dirty="0" smtClean="0">
                <a:solidFill>
                  <a:srgbClr val="C00000"/>
                </a:solidFill>
                <a:hlinkClick r:id="rId8" tooltip="無政府主義"/>
              </a:rPr>
              <a:t>無政府主義</a:t>
            </a:r>
            <a:r>
              <a:rPr lang="zh-TW" altLang="en-US" dirty="0" smtClean="0">
                <a:solidFill>
                  <a:srgbClr val="C00000"/>
                </a:solidFill>
              </a:rPr>
              <a:t>的藝術</a:t>
            </a:r>
            <a:r>
              <a:rPr lang="zh-TW" altLang="en-US" dirty="0" smtClean="0"/>
              <a:t>：類似有關政治變革的藝術，顛覆或</a:t>
            </a:r>
            <a:r>
              <a:rPr lang="zh-TW" altLang="en-US" dirty="0" smtClean="0">
                <a:hlinkClick r:id="rId9" tooltip="解構主義"/>
              </a:rPr>
              <a:t>解構主義</a:t>
            </a:r>
            <a:r>
              <a:rPr lang="zh-TW" altLang="en-US" dirty="0" smtClean="0"/>
              <a:t>會在沒有特定政治目的的情形下提出特定社會議題的問題。此時藝術的功能只是批評社會的某一面向。</a:t>
            </a: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800" y="-99392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藝術的目的二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</a:t>
            </a:r>
            <a:r>
              <a:rPr lang="zh-TW" altLang="en-US" b="1" dirty="0" smtClean="0">
                <a:solidFill>
                  <a:srgbClr val="C00000"/>
                </a:solidFill>
              </a:rPr>
              <a:t>動機</a:t>
            </a:r>
            <a:r>
              <a:rPr lang="zh-TW" altLang="en-US" b="1" dirty="0" smtClean="0"/>
              <a:t>的目的</a:t>
            </a:r>
            <a:br>
              <a:rPr lang="zh-TW" altLang="en-US" b="1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5303838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針對社會議題的藝術</a:t>
            </a:r>
            <a:r>
              <a:rPr lang="zh-TW" altLang="en-US" dirty="0" smtClean="0"/>
              <a:t>：藝術可以用來喚醒大家對許多社會事件的關注。許多藝術活動的目的就是提高對</a:t>
            </a:r>
            <a:r>
              <a:rPr lang="zh-TW" altLang="en-US" dirty="0" smtClean="0">
                <a:hlinkClick r:id="rId2" tooltip="自閉症"/>
              </a:rPr>
              <a:t>自閉症</a:t>
            </a:r>
            <a:r>
              <a:rPr lang="en-US" altLang="zh-TW" baseline="30000" dirty="0" smtClean="0">
                <a:hlinkClick r:id="rId3"/>
              </a:rPr>
              <a:t>[12][13][14]</a:t>
            </a:r>
            <a:r>
              <a:rPr lang="zh-TW" altLang="en-US" dirty="0" smtClean="0"/>
              <a:t>、</a:t>
            </a:r>
            <a:r>
              <a:rPr lang="zh-TW" altLang="en-US" dirty="0" smtClean="0">
                <a:hlinkClick r:id="rId4" tooltip="癌症"/>
              </a:rPr>
              <a:t>癌症</a:t>
            </a:r>
            <a:r>
              <a:rPr lang="en-US" altLang="zh-TW" baseline="30000" dirty="0" smtClean="0">
                <a:hlinkClick r:id="rId3"/>
              </a:rPr>
              <a:t>[15][16][17]</a:t>
            </a:r>
            <a:r>
              <a:rPr lang="zh-TW" altLang="en-US" dirty="0" smtClean="0"/>
              <a:t>、、</a:t>
            </a:r>
            <a:r>
              <a:rPr lang="zh-TW" altLang="en-US" dirty="0" smtClean="0">
                <a:hlinkClick r:id="rId5" tooltip="人口販賣"/>
              </a:rPr>
              <a:t>人口販賣</a:t>
            </a:r>
            <a:r>
              <a:rPr lang="en-US" altLang="zh-TW" baseline="30000" dirty="0" smtClean="0">
                <a:hlinkClick r:id="rId3"/>
              </a:rPr>
              <a:t>[18][19]</a:t>
            </a:r>
            <a:r>
              <a:rPr lang="zh-TW" altLang="en-US" dirty="0" smtClean="0"/>
              <a:t>及許多其他議題的關注。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藝術在心理及治療上的目的</a:t>
            </a:r>
            <a:r>
              <a:rPr lang="zh-TW" altLang="en-US" dirty="0" smtClean="0"/>
              <a:t>：藝術治療師，</a:t>
            </a:r>
            <a:r>
              <a:rPr lang="zh-TW" altLang="en-US" dirty="0" smtClean="0">
                <a:hlinkClick r:id="rId6" tooltip="心理治療師"/>
              </a:rPr>
              <a:t>心理治療師</a:t>
            </a:r>
            <a:r>
              <a:rPr lang="zh-TW" altLang="en-US" dirty="0" smtClean="0"/>
              <a:t>，臨床心理學家也會用藝術作為工具，稱為藝術療法。</a:t>
            </a:r>
          </a:p>
          <a:p>
            <a:r>
              <a:rPr lang="zh-TW" altLang="en-US" dirty="0" smtClean="0"/>
              <a:t>以宣傳或商業化為其目的的藝術：藝術可以是一種宣傳的形式，漸漸的影響大家的觀念或情緒。藝術也可以作為銷售手法中的一部份，也是要影響觀念或是情緒。此時藝術的目的是要影響讀者，對特定事物或概念有特定情緒或心理上的反應</a:t>
            </a:r>
            <a:r>
              <a:rPr lang="en-US" altLang="zh-TW" baseline="30000" dirty="0" smtClean="0">
                <a:hlinkClick r:id="rId3"/>
              </a:rPr>
              <a:t>[20]</a:t>
            </a:r>
            <a:r>
              <a:rPr lang="zh-TW" altLang="en-US" dirty="0" smtClean="0"/>
              <a:t>。</a:t>
            </a:r>
          </a:p>
          <a:p>
            <a:r>
              <a:rPr lang="zh-TW" altLang="en-US" dirty="0" smtClean="0">
                <a:solidFill>
                  <a:srgbClr val="C00000"/>
                </a:solidFill>
              </a:rPr>
              <a:t>藝術是演化適合度的指標：</a:t>
            </a:r>
            <a:r>
              <a:rPr lang="zh-TW" altLang="en-US" dirty="0" smtClean="0"/>
              <a:t>有人認為人類大腦的能力遠超過在遠古環境下求生所需的能力。有一種</a:t>
            </a:r>
            <a:r>
              <a:rPr lang="zh-TW" altLang="en-US" dirty="0" smtClean="0">
                <a:hlinkClick r:id="rId7" tooltip="演化心理學"/>
              </a:rPr>
              <a:t>演化心理學</a:t>
            </a:r>
            <a:r>
              <a:rPr lang="zh-TW" altLang="en-US" dirty="0" smtClean="0"/>
              <a:t>的論點認為人類大腦及其相關特性（像藝術及創造力）對人類的作用都類似公</a:t>
            </a:r>
            <a:r>
              <a:rPr lang="zh-TW" altLang="en-US" dirty="0" smtClean="0">
                <a:hlinkClick r:id="rId8" tooltip="孔雀"/>
              </a:rPr>
              <a:t>孔雀</a:t>
            </a:r>
            <a:r>
              <a:rPr lang="zh-TW" altLang="en-US" dirty="0" smtClean="0"/>
              <a:t>的尾巴。公孔雀華麗的尾巴的作用是在於吸引異性。依此理論，藝術上較好的表現可以吸引異性，在演化上很重要</a:t>
            </a:r>
            <a:r>
              <a:rPr lang="en-US" altLang="zh-TW" baseline="30000" dirty="0" smtClean="0">
                <a:hlinkClick r:id="rId3"/>
              </a:rPr>
              <a:t>[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藝術的目的二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</a:t>
            </a:r>
            <a:r>
              <a:rPr lang="zh-TW" altLang="en-US" b="1" dirty="0" smtClean="0"/>
              <a:t>動機的目的</a:t>
            </a:r>
            <a:br>
              <a:rPr lang="zh-TW" altLang="en-US" b="1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/>
              <a:t>海洋與中國</a:t>
            </a:r>
            <a:r>
              <a:rPr lang="zh-TW" altLang="en-US" sz="7200" dirty="0"/>
              <a:t>文化</a:t>
            </a:r>
          </a:p>
        </p:txBody>
      </p:sp>
    </p:spTree>
    <p:extLst>
      <p:ext uri="{BB962C8B-B14F-4D97-AF65-F5344CB8AC3E}">
        <p14:creationId xmlns:p14="http://schemas.microsoft.com/office/powerpoint/2010/main" val="38158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命名和辭源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中文中「海」字出現極早，在先秦文獻中多有出現，</a:t>
            </a:r>
            <a:endParaRPr lang="en-US" altLang="zh-TW" dirty="0" smtClean="0"/>
          </a:p>
          <a:p>
            <a:r>
              <a:rPr lang="zh-TW" altLang="en-US" dirty="0" smtClean="0"/>
              <a:t>如 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詩經</a:t>
            </a:r>
            <a:r>
              <a:rPr lang="en-US" altLang="zh-TW" dirty="0" smtClean="0"/>
              <a:t>·</a:t>
            </a:r>
            <a:r>
              <a:rPr lang="zh-TW" altLang="en-US" dirty="0" smtClean="0"/>
              <a:t>小雅</a:t>
            </a:r>
            <a:r>
              <a:rPr lang="en-US" altLang="zh-TW" dirty="0" smtClean="0"/>
              <a:t>·</a:t>
            </a:r>
            <a:r>
              <a:rPr lang="zh-TW" altLang="en-US" dirty="0" smtClean="0"/>
              <a:t>沔水</a:t>
            </a:r>
            <a:r>
              <a:rPr lang="en-US" altLang="zh-TW" dirty="0" smtClean="0"/>
              <a:t>》</a:t>
            </a:r>
            <a:r>
              <a:rPr lang="zh-TW" altLang="en-US" dirty="0" smtClean="0"/>
              <a:t>有「沔彼流水，朝宗于海」。</a:t>
            </a:r>
            <a:endParaRPr lang="en-US" altLang="zh-TW" dirty="0" smtClean="0"/>
          </a:p>
          <a:p>
            <a:r>
              <a:rPr lang="zh-TW" altLang="en-US" dirty="0" smtClean="0"/>
              <a:t>青銅器銘文中也有發現，如</a:t>
            </a:r>
            <a:r>
              <a:rPr lang="en-US" altLang="zh-TW" dirty="0" smtClean="0"/>
              <a:t>1930</a:t>
            </a:r>
            <a:r>
              <a:rPr lang="zh-TW" altLang="en-US" dirty="0" smtClean="0"/>
              <a:t>年在河南汲縣出土的西周早期青銅器小臣誺簋的銘文中既出現了「海」字</a:t>
            </a:r>
            <a:r>
              <a:rPr lang="en-US" altLang="zh-TW" baseline="30000" dirty="0" smtClean="0">
                <a:hlinkClick r:id="rId2"/>
              </a:rPr>
              <a:t>[6]</a:t>
            </a:r>
            <a:r>
              <a:rPr lang="zh-TW" altLang="en-US" dirty="0" smtClean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447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中國文化中的海洋接觸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五帝本紀</a:t>
            </a:r>
            <a:r>
              <a:rPr lang="en-US" altLang="zh-TW" dirty="0" smtClean="0"/>
              <a:t>:</a:t>
            </a:r>
            <a:endParaRPr lang="zh-TW" altLang="en-US" dirty="0" smtClean="0"/>
          </a:p>
          <a:p>
            <a:r>
              <a:rPr lang="zh-TW" altLang="en-US" dirty="0" smtClean="0"/>
              <a:t>東至于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，登丸山，及岱宗。</a:t>
            </a:r>
            <a:r>
              <a:rPr lang="en-US" altLang="zh-TW" dirty="0" smtClean="0"/>
              <a:t>….</a:t>
            </a:r>
            <a:r>
              <a:rPr lang="zh-TW" altLang="en-US" dirty="0" smtClean="0"/>
              <a:t>四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之內咸戴帝舜之功。</a:t>
            </a:r>
            <a:endParaRPr lang="en-US" altLang="zh-TW" dirty="0" smtClean="0"/>
          </a:p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2"/>
              </a:rPr>
              <a:t>公冶長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子曰：「道不行，乘桴浮于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。從我者其由與？」</a:t>
            </a:r>
            <a:r>
              <a:rPr lang="en-US" altLang="zh-TW" dirty="0" smtClean="0"/>
              <a:t>(</a:t>
            </a:r>
            <a:r>
              <a:rPr lang="zh-TW" altLang="en-US" dirty="0" smtClean="0"/>
              <a:t>孔子知道海外有樂土嗎</a:t>
            </a:r>
            <a:r>
              <a:rPr lang="en-US" altLang="zh-TW" dirty="0" smtClean="0"/>
              <a:t>?)</a:t>
            </a:r>
          </a:p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3"/>
              </a:rPr>
              <a:t>顏淵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四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之內，皆兄弟也。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80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中國文化中的海洋接觸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2"/>
              </a:rPr>
              <a:t>墨子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凡回於天地之間，包於四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之內，</a:t>
            </a:r>
            <a:endParaRPr lang="en-US" altLang="zh-TW" dirty="0" smtClean="0"/>
          </a:p>
          <a:p>
            <a:r>
              <a:rPr lang="en-US" altLang="zh-TW" b="1" dirty="0" smtClean="0"/>
              <a:t>《</a:t>
            </a:r>
            <a:r>
              <a:rPr lang="zh-TW" altLang="en-US" b="1" dirty="0" smtClean="0">
                <a:hlinkClick r:id="rId3"/>
              </a:rPr>
              <a:t>秦始皇本紀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還過吳，從江乘渡。并</a:t>
            </a:r>
            <a:r>
              <a:rPr lang="zh-TW" altLang="en-US" dirty="0" smtClean="0">
                <a:solidFill>
                  <a:srgbClr val="FF0000"/>
                </a:solidFill>
              </a:rPr>
              <a:t>海</a:t>
            </a:r>
            <a:r>
              <a:rPr lang="zh-TW" altLang="en-US" dirty="0" smtClean="0"/>
              <a:t>上，</a:t>
            </a:r>
            <a:r>
              <a:rPr lang="en-US" altLang="zh-TW" dirty="0" smtClean="0"/>
              <a:t>…..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45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徐福</a:t>
            </a:r>
            <a:r>
              <a:rPr lang="zh-TW" altLang="en-US" dirty="0" smtClean="0"/>
              <a:t>渡海帆船的浮世繪</a:t>
            </a:r>
            <a:endParaRPr lang="zh-TW" altLang="en-US" dirty="0"/>
          </a:p>
        </p:txBody>
      </p:sp>
      <p:pic>
        <p:nvPicPr>
          <p:cNvPr id="4" name="內容版面配置區 3" descr="Xu_Fu_expedition's_for_the_elixir_of_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181" y="1788318"/>
            <a:ext cx="8660482" cy="4304977"/>
          </a:xfrm>
        </p:spPr>
      </p:pic>
    </p:spTree>
    <p:extLst>
      <p:ext uri="{BB962C8B-B14F-4D97-AF65-F5344CB8AC3E}">
        <p14:creationId xmlns:p14="http://schemas.microsoft.com/office/powerpoint/2010/main" val="22005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海洋歷史與文化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華夏文明</a:t>
            </a:r>
            <a:r>
              <a:rPr lang="en-US" altLang="zh-TW" dirty="0" smtClean="0"/>
              <a:t>:</a:t>
            </a:r>
            <a:r>
              <a:rPr lang="zh-TW" altLang="en-US" dirty="0" smtClean="0"/>
              <a:t>中原文化與海濱文化的衝突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124075"/>
            <a:ext cx="57150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龍舟</a:t>
            </a:r>
            <a:r>
              <a:rPr lang="zh-TW" altLang="en-US" dirty="0"/>
              <a:t>賽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www.youtube.com/watch?v=eGcXAIzKLYM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537775"/>
            <a:ext cx="5367706" cy="42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海洋歷史與文化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華夏文明</a:t>
            </a:r>
            <a:r>
              <a:rPr lang="en-US" altLang="zh-TW" dirty="0" smtClean="0"/>
              <a:t>:</a:t>
            </a:r>
            <a:r>
              <a:rPr lang="zh-TW" altLang="en-US" dirty="0" smtClean="0"/>
              <a:t>中原文化與海濱文化的衝突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154828"/>
            <a:ext cx="6270896" cy="47031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176" y="1301311"/>
            <a:ext cx="5535648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457200"/>
            <a:ext cx="8164016" cy="838200"/>
          </a:xfrm>
        </p:spPr>
        <p:txBody>
          <a:bodyPr/>
          <a:lstStyle/>
          <a:p>
            <a:r>
              <a:rPr lang="zh-TW" altLang="en-US" dirty="0"/>
              <a:t>海洋歷史與文化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華夏文明</a:t>
            </a:r>
            <a:r>
              <a:rPr lang="en-US" altLang="zh-TW" dirty="0" smtClean="0"/>
              <a:t>:</a:t>
            </a:r>
            <a:r>
              <a:rPr lang="zh-TW" altLang="en-US" dirty="0" smtClean="0"/>
              <a:t>中原文化與海濱文化的衝突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050" name="Picture 2" descr="https://i2.kknews.cc/SIG=3iirh9t/149r00021727n20onp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25" y="2132856"/>
            <a:ext cx="6849625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9700" y="-99392"/>
            <a:ext cx="11381300" cy="68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海洋歷史與文化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9658" y="1156514"/>
            <a:ext cx="9193657" cy="54408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筆跡 10"/>
              <p14:cNvContentPartPr/>
              <p14:nvPr/>
            </p14:nvContentPartPr>
            <p14:xfrm>
              <a:off x="6553440" y="2152800"/>
              <a:ext cx="1683000" cy="3803760"/>
            </p14:xfrm>
          </p:contentPart>
        </mc:Choice>
        <mc:Fallback xmlns="">
          <p:pic>
            <p:nvPicPr>
              <p:cNvPr id="11" name="筆跡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4080" y="2143440"/>
                <a:ext cx="1701720" cy="38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7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徐福</a:t>
            </a:r>
            <a:r>
              <a:rPr lang="zh-TW" altLang="en-US" dirty="0" smtClean="0"/>
              <a:t>渡海帆船的浮世繪</a:t>
            </a:r>
            <a:endParaRPr lang="zh-TW" altLang="en-US" dirty="0"/>
          </a:p>
        </p:txBody>
      </p:sp>
      <p:pic>
        <p:nvPicPr>
          <p:cNvPr id="4" name="內容版面配置區 3" descr="Xu_Fu_expedition's_for_the_elixir_of_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181" y="1788318"/>
            <a:ext cx="8660482" cy="4304977"/>
          </a:xfrm>
        </p:spPr>
      </p:pic>
    </p:spTree>
    <p:extLst>
      <p:ext uri="{BB962C8B-B14F-4D97-AF65-F5344CB8AC3E}">
        <p14:creationId xmlns:p14="http://schemas.microsoft.com/office/powerpoint/2010/main" val="394973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海洋歷史與文化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齊魯</a:t>
            </a:r>
            <a:r>
              <a:rPr lang="zh-TW" altLang="en-US" dirty="0"/>
              <a:t>之</a:t>
            </a:r>
            <a:r>
              <a:rPr lang="zh-TW" altLang="en-US" dirty="0" smtClean="0"/>
              <a:t>濱與吳越之海</a:t>
            </a:r>
            <a:endParaRPr lang="en-US" altLang="zh-TW" dirty="0" smtClean="0"/>
          </a:p>
          <a:p>
            <a:r>
              <a:rPr lang="zh-TW" altLang="en-US" dirty="0" smtClean="0"/>
              <a:t>樓船征安南</a:t>
            </a:r>
            <a:endParaRPr lang="en-US" altLang="zh-TW" dirty="0" smtClean="0"/>
          </a:p>
          <a:p>
            <a:r>
              <a:rPr lang="zh-TW" altLang="en-US" dirty="0" smtClean="0"/>
              <a:t>宋高宗海上逃亡</a:t>
            </a:r>
            <a:endParaRPr lang="en-US" altLang="zh-TW" dirty="0" smtClean="0"/>
          </a:p>
          <a:p>
            <a:r>
              <a:rPr lang="zh-TW" altLang="en-US" dirty="0" smtClean="0"/>
              <a:t>元宋厓山大戰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554162"/>
            <a:ext cx="66675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海洋歷史與文化中的</a:t>
            </a:r>
            <a:r>
              <a:rPr lang="zh-TW" altLang="en-US" dirty="0"/>
              <a:t>台灣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孤懸歐亞大陸板塊和太平洋板塊間，四周盡是滄茫大海， 海岸線達 </a:t>
            </a:r>
            <a:r>
              <a:rPr lang="en-US" altLang="zh-TW" dirty="0" smtClean="0"/>
              <a:t>1140 </a:t>
            </a:r>
            <a:r>
              <a:rPr lang="zh-TW" altLang="en-US" dirty="0" smtClean="0"/>
              <a:t>餘公里，</a:t>
            </a:r>
            <a:r>
              <a:rPr lang="en-US" altLang="zh-TW" dirty="0" smtClean="0"/>
              <a:t>10 </a:t>
            </a:r>
            <a:r>
              <a:rPr lang="zh-TW" altLang="en-US" dirty="0" smtClean="0"/>
              <a:t>月到 </a:t>
            </a:r>
            <a:r>
              <a:rPr lang="en-US" altLang="zh-TW" dirty="0" smtClean="0"/>
              <a:t>3 </a:t>
            </a:r>
            <a:r>
              <a:rPr lang="zh-TW" altLang="en-US" dirty="0" smtClean="0"/>
              <a:t>月的東北風，及 </a:t>
            </a:r>
            <a:r>
              <a:rPr lang="en-US" altLang="zh-TW" dirty="0" smtClean="0"/>
              <a:t>4 </a:t>
            </a:r>
            <a:r>
              <a:rPr lang="zh-TW" altLang="en-US" dirty="0" smtClean="0"/>
              <a:t>月到 </a:t>
            </a:r>
            <a:r>
              <a:rPr lang="en-US" altLang="zh-TW" dirty="0" smtClean="0"/>
              <a:t>9 </a:t>
            </a:r>
            <a:r>
              <a:rPr lang="zh-TW" altLang="en-US" dirty="0" smtClean="0"/>
              <a:t>月的西南 風，配合台灣東岸夏季黑潮暖流及台灣西岸冬季大陸寒流，在風帆時 代，即為孤島一隅的先人提供親近海域的誘因，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34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海洋歷史與文化中的台灣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宋末元初，澎湖已有 商船寄碇，隨後閩南漁場擴大至台灣西岸，</a:t>
            </a:r>
            <a:endParaRPr lang="en-US" altLang="zh-TW" dirty="0" smtClean="0"/>
          </a:p>
          <a:p>
            <a:r>
              <a:rPr lang="en-US" altLang="zh-TW" dirty="0" smtClean="0"/>
              <a:t>1624 </a:t>
            </a:r>
            <a:r>
              <a:rPr lang="zh-TW" altLang="en-US" dirty="0" smtClean="0"/>
              <a:t>年至 </a:t>
            </a:r>
            <a:r>
              <a:rPr lang="en-US" altLang="zh-TW" dirty="0" smtClean="0"/>
              <a:t>1662 </a:t>
            </a:r>
            <a:r>
              <a:rPr lang="zh-TW" altLang="en-US" dirty="0" smtClean="0"/>
              <a:t>年，隨著 重商和殖民主義的興起，在荷蘭東印度公司的積極經營下，福爾摩沙 逐漸成為歐亞貿易網絡的轉運中心之一，其間歷史誘因與逼因交集， 因緣匯聚來自歐亞各地「海洋移民」，先後遞嬗，加上早期的南島民族， 文化十字路口與地球村雛形隱然若現，滋育出多元豐富的海洋文化。</a:t>
            </a:r>
            <a:endParaRPr lang="en-US" altLang="zh-TW" dirty="0" smtClean="0"/>
          </a:p>
          <a:p>
            <a:r>
              <a:rPr lang="zh-TW" altLang="en-US" dirty="0" smtClean="0"/>
              <a:t> 多元豐富的海洋文化，其內涵包括有漁業文化、魚食文化、漁村文化、 海岸、航海、船舶、海權、海洋文化、海洋藝術、海洋習俗及節慶等。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04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台灣海洋文化的歷史變遷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從東吳時代的「夷州」、隋代的「琉球國」， 台灣島上的原住民族群，基本上是活在各自的時間洪流中，過著一種 「無曆日文字」的生活。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直到十六、七世紀，明朝海禁、中國沿海居民衝破朝廷 海禁，從事冒險開闢海外事業的時期，也是第一波的歐洲人開始在亞 洲大發現、大殖民時期。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原來孤懸海上不受注意的台灣正處於南洋到 日本的航道上，也正好處在福建、澎湖對大洋投射的航路上，因此兩 股勢力在這裡交會碰撞乃是歷史的必然。 在這個時代的背景下，隨著人類進入大航海時代第一波全球化浪 </a:t>
            </a:r>
            <a:r>
              <a:rPr lang="en-US" altLang="zh-TW" dirty="0" smtClean="0"/>
              <a:t>4 </a:t>
            </a:r>
            <a:r>
              <a:rPr lang="zh-TW" altLang="en-US" dirty="0" smtClean="0"/>
              <a:t>潮中，葡萄牙人、西班牙人的東來，中國人、日本人和歐洲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16" y="335929"/>
            <a:ext cx="9183420" cy="62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3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台灣近代的歷</a:t>
            </a:r>
            <a:r>
              <a:rPr lang="zh-TW" altLang="en-US" sz="2800" dirty="0" smtClean="0">
                <a:solidFill>
                  <a:srgbClr val="FF0000"/>
                </a:solidFill>
              </a:rPr>
              <a:t>史是海洋文化與大陸文化的衝突史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52736"/>
            <a:ext cx="8991600" cy="5805264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葡萄牙人、西班牙人的東來，中國人、日本人和歐洲商人之間 開始出現互動，這種互動又因後來居上的荷蘭人的加入而越演越烈， 最後在東亞形成了以台灣、福建和日本九州為核心的三邊貿易，並由 此而開啟了台灣近代的歷史。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如果沒有歐洲人的東來，台灣 可能在十七世紀以後相當長的時期內，仍將是中國海盜或是日本倭寇 逃避中國官兵追捕的避難後方，漢人大批移民台灣的歷史將晚許多時 候。處於航道上的台灣，當與貿易、競爭、征服相聯繫，以海洋勢力 為整合的時代和體系降臨台灣，而中國的大陸思維格局仍對台灣有巨 大的影響，</a:t>
            </a:r>
            <a:r>
              <a:rPr lang="zh-TW" altLang="en-US" dirty="0" smtClean="0">
                <a:solidFill>
                  <a:srgbClr val="FF0000"/>
                </a:solidFill>
              </a:rPr>
              <a:t>最後是以起自中國民間的海上武裝勢力的勝史。</a:t>
            </a:r>
            <a:r>
              <a:rPr lang="en-US" altLang="zh-TW" dirty="0" smtClean="0">
                <a:solidFill>
                  <a:srgbClr val="FF0000"/>
                </a:solidFill>
              </a:rPr>
              <a:t>1662 </a:t>
            </a:r>
            <a:r>
              <a:rPr lang="zh-TW" altLang="en-US" dirty="0" smtClean="0">
                <a:solidFill>
                  <a:srgbClr val="FF0000"/>
                </a:solidFill>
              </a:rPr>
              <a:t>年， 鄭成功驅逐荷蘭人，以台灣為反清復明的基地，</a:t>
            </a:r>
            <a:r>
              <a:rPr lang="zh-TW" altLang="en-US" dirty="0" smtClean="0"/>
              <a:t>這是漢人在台設立政 府的開始，不久鄭成功去世，由他兒子鄭經和孫子鄭克塽繼續經營台 灣，直到 </a:t>
            </a:r>
            <a:r>
              <a:rPr lang="en-US" altLang="zh-TW" dirty="0" smtClean="0"/>
              <a:t>1683 </a:t>
            </a:r>
            <a:r>
              <a:rPr lang="zh-TW" altLang="en-US" dirty="0" smtClean="0"/>
              <a:t>年被清廷打敗為止。 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183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7565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複製古希臘三列槳座戰船的「奧林匹亞」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16</a:t>
            </a:r>
            <a:r>
              <a:rPr lang="zh-TW" altLang="en-US" dirty="0"/>
              <a:t>日在希臘首都雅典南方的薩羅尼克灣（</a:t>
            </a:r>
            <a:r>
              <a:rPr lang="en-US" altLang="zh-TW" dirty="0" err="1"/>
              <a:t>Saronic</a:t>
            </a:r>
            <a:r>
              <a:rPr lang="en-US" altLang="zh-TW" dirty="0"/>
              <a:t> Gulf</a:t>
            </a:r>
            <a:r>
              <a:rPr lang="zh-TW" altLang="en-US" dirty="0"/>
              <a:t>）內航行，划槳的槳手都是特地前來體驗的遊客。美聯社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2420888"/>
            <a:ext cx="8686800" cy="4217879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https://www.worldjournal.com/5932077/article-%E5%8F%A4%E5%B8%8C%E8%87%98%E6%88%B0%E8%88%B9%E5%87%BA%E6%B5%B7-%E9%81%8A%E5%AE%A2%E6%8F%AE%E6%B1%97%E9%AB%94%E9%A9%97%E5%88%92%E8%88%B9</a:t>
            </a:r>
            <a:r>
              <a:rPr lang="en-US" altLang="zh-TW" dirty="0" smtClean="0">
                <a:hlinkClick r:id="rId2"/>
              </a:rPr>
              <a:t>/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68" y="3817143"/>
            <a:ext cx="4237432" cy="28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台灣海洋文化的歷</a:t>
            </a:r>
            <a:r>
              <a:rPr lang="zh-TW" altLang="en-US" dirty="0" smtClean="0"/>
              <a:t>史現象</a:t>
            </a:r>
            <a:r>
              <a:rPr lang="en-US" altLang="zh-TW" dirty="0" smtClean="0"/>
              <a:t>:</a:t>
            </a:r>
            <a:r>
              <a:rPr lang="zh-TW" altLang="en-US" dirty="0"/>
              <a:t>海禁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TW" dirty="0"/>
              <a:t>6.</a:t>
            </a:r>
            <a:r>
              <a:rPr lang="zh-TW" altLang="en-US" dirty="0"/>
              <a:t>不過，清廷將台灣收歸版圖後，並不了解海防的意義，不想擁有 台灣，引發台灣棄、留論的爭議。</a:t>
            </a:r>
            <a:r>
              <a:rPr lang="zh-TW" altLang="en-US" sz="4100" dirty="0">
                <a:solidFill>
                  <a:srgbClr val="FF0000"/>
                </a:solidFill>
              </a:rPr>
              <a:t>康熙認為「台灣僅彈丸之地，得</a:t>
            </a:r>
            <a:r>
              <a:rPr lang="zh-TW" altLang="en-US" sz="4100" dirty="0" smtClean="0">
                <a:solidFill>
                  <a:srgbClr val="FF0000"/>
                </a:solidFill>
              </a:rPr>
              <a:t>之無所知，不得無所損。」</a:t>
            </a:r>
            <a:r>
              <a:rPr lang="zh-TW" altLang="en-US" dirty="0" smtClean="0"/>
              <a:t>之後雖然施琅深知台灣地位的重要，向康熙 力爭才得以保留，但治台政策採消極封閉作法，使得台灣又回到陸權 思維的老路，</a:t>
            </a:r>
            <a:endParaRPr lang="en-US" altLang="zh-TW" dirty="0" smtClean="0"/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這種情形直到十九世紀中葉，西方列強利用船堅砲利， 讓清廷重新調整海防政策，並開放基隆、淡水、安平、高雄四個港口 作為通商口岸，並對台灣進行中國最先進的現代化嘗試，並在中日維 新變法較勁中，以甲午戰爭戰敗，</a:t>
            </a:r>
            <a:r>
              <a:rPr lang="en-US" altLang="zh-TW" dirty="0" smtClean="0"/>
              <a:t>1895 </a:t>
            </a:r>
            <a:r>
              <a:rPr lang="zh-TW" altLang="en-US" dirty="0" smtClean="0"/>
              <a:t>年割讓台灣給日本，使台灣淪為殖民地。</a:t>
            </a:r>
            <a:endParaRPr lang="en-US" altLang="zh-TW" dirty="0" smtClean="0"/>
          </a:p>
          <a:p>
            <a:r>
              <a:rPr lang="en-US" altLang="zh-TW" dirty="0" smtClean="0"/>
              <a:t>1949</a:t>
            </a:r>
            <a:r>
              <a:rPr lang="zh-TW" altLang="en-US" dirty="0" smtClean="0"/>
              <a:t>以後因為冷戰。台灣海洋又鎖國起來，後來雖然因為貿易需要，增設海港，但對民眾仍有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海禁</a:t>
            </a:r>
            <a:r>
              <a:rPr lang="en-US" altLang="zh-TW" dirty="0" smtClean="0"/>
              <a:t>”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175619"/>
            <a:ext cx="7396958" cy="49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命名和辭源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英文詞彙</a:t>
            </a:r>
            <a:r>
              <a:rPr lang="en-US" altLang="zh-TW" dirty="0" smtClean="0"/>
              <a:t>Sea</a:t>
            </a:r>
            <a:r>
              <a:rPr lang="zh-TW" altLang="en-US" dirty="0" smtClean="0"/>
              <a:t>即「海」可以追溯到</a:t>
            </a:r>
            <a:r>
              <a:rPr lang="zh-TW" altLang="en-US" dirty="0" smtClean="0">
                <a:hlinkClick r:id="rId2" tooltip="古英語"/>
              </a:rPr>
              <a:t>古英語</a:t>
            </a:r>
            <a:r>
              <a:rPr lang="zh-TW" altLang="en-US" dirty="0" smtClean="0"/>
              <a:t>。由</a:t>
            </a:r>
            <a:r>
              <a:rPr lang="zh-TW" altLang="en-US" dirty="0" smtClean="0">
                <a:hlinkClick r:id="rId3" tooltip="中古英語"/>
              </a:rPr>
              <a:t>中古英語</a:t>
            </a:r>
            <a:r>
              <a:rPr lang="zh-TW" altLang="en-US" dirty="0" smtClean="0"/>
              <a:t>開始，表示廣義意思時需要加上</a:t>
            </a:r>
            <a:r>
              <a:rPr lang="zh-TW" altLang="en-US" dirty="0" smtClean="0">
                <a:hlinkClick r:id="rId4" tooltip="冠詞"/>
              </a:rPr>
              <a:t>冠詞</a:t>
            </a:r>
            <a:r>
              <a:rPr lang="en-US" altLang="zh-TW" baseline="30000" dirty="0" smtClean="0">
                <a:hlinkClick r:id="rId5"/>
              </a:rPr>
              <a:t>[4]</a:t>
            </a:r>
            <a:r>
              <a:rPr lang="zh-TW" altLang="en-US" dirty="0" smtClean="0"/>
              <a:t>。而英文詞彙</a:t>
            </a:r>
            <a:r>
              <a:rPr lang="en-US" altLang="zh-TW" dirty="0" smtClean="0"/>
              <a:t>Ocean</a:t>
            </a:r>
            <a:r>
              <a:rPr lang="zh-TW" altLang="en-US" dirty="0" smtClean="0"/>
              <a:t>即「洋」則可追溯到</a:t>
            </a:r>
            <a:r>
              <a:rPr lang="zh-TW" altLang="en-US" dirty="0" smtClean="0">
                <a:hlinkClick r:id="rId6" tooltip="古希臘語"/>
              </a:rPr>
              <a:t>古希臘語</a:t>
            </a:r>
            <a:r>
              <a:rPr lang="zh-TW" altLang="en-US" dirty="0" smtClean="0"/>
              <a:t>中表示環繞大地的大洋神</a:t>
            </a:r>
            <a:r>
              <a:rPr lang="en-US" altLang="zh-TW" dirty="0" err="1" smtClean="0"/>
              <a:t>Ὠκεανός</a:t>
            </a:r>
            <a:r>
              <a:rPr lang="zh-TW" altLang="en-US" dirty="0" smtClean="0"/>
              <a:t>，一般漢譯為「俄刻阿諾斯」。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20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人類與海洋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自</a:t>
            </a:r>
            <a:r>
              <a:rPr lang="zh-TW" altLang="en-US" dirty="0" smtClean="0">
                <a:hlinkClick r:id="rId2" tooltip="史前時代"/>
              </a:rPr>
              <a:t>史前時代</a:t>
            </a:r>
            <a:r>
              <a:rPr lang="zh-TW" altLang="en-US" dirty="0" smtClean="0"/>
              <a:t>起，人類已開始探索海洋，最初使用</a:t>
            </a:r>
            <a:r>
              <a:rPr lang="zh-TW" altLang="en-US" dirty="0" smtClean="0">
                <a:hlinkClick r:id="rId3" tooltip="筏"/>
              </a:rPr>
              <a:t>筏</a:t>
            </a:r>
            <a:r>
              <a:rPr lang="zh-TW" altLang="en-US" dirty="0" smtClean="0"/>
              <a:t>、以中空樹幹製成的</a:t>
            </a:r>
            <a:r>
              <a:rPr lang="zh-TW" altLang="en-US" dirty="0" smtClean="0">
                <a:hlinkClick r:id="rId4" tooltip="獨木舟"/>
              </a:rPr>
              <a:t>獨木舟</a:t>
            </a:r>
            <a:r>
              <a:rPr lang="zh-TW" altLang="en-US" dirty="0" smtClean="0"/>
              <a:t>、</a:t>
            </a:r>
            <a:r>
              <a:rPr lang="zh-TW" altLang="en-US" dirty="0" smtClean="0">
                <a:hlinkClick r:id="rId5"/>
              </a:rPr>
              <a:t>蘆葦船</a:t>
            </a:r>
            <a:r>
              <a:rPr lang="zh-TW" altLang="en-US" dirty="0" smtClean="0"/>
              <a:t>，或者樹皮製成的</a:t>
            </a:r>
            <a:r>
              <a:rPr lang="zh-TW" altLang="en-US" dirty="0" smtClean="0">
                <a:hlinkClick r:id="rId6" tooltip="獨木舟"/>
              </a:rPr>
              <a:t>獨木舟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58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海洋文明誕生</a:t>
            </a:r>
            <a:r>
              <a:rPr lang="en-US" altLang="zh-TW" dirty="0" smtClean="0"/>
              <a:t>:</a:t>
            </a:r>
            <a:r>
              <a:rPr lang="zh-TW" altLang="en-US" dirty="0" smtClean="0"/>
              <a:t>藝術的催生者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  <a:p>
            <a:pPr>
              <a:buNone/>
            </a:pPr>
            <a:r>
              <a:rPr lang="zh-TW" altLang="en-US" dirty="0" smtClean="0"/>
              <a:t>當</a:t>
            </a:r>
            <a:r>
              <a:rPr lang="zh-TW" altLang="en-US" dirty="0" smtClean="0">
                <a:hlinkClick r:id="rId2" tooltip="蘇美爾"/>
              </a:rPr>
              <a:t>蘇美爾文明</a:t>
            </a:r>
            <a:r>
              <a:rPr lang="zh-TW" altLang="en-US" dirty="0" smtClean="0"/>
              <a:t>與</a:t>
            </a:r>
            <a:r>
              <a:rPr lang="zh-TW" altLang="en-US" u="sng" dirty="0" smtClean="0">
                <a:hlinkClick r:id="rId3"/>
              </a:rPr>
              <a:t>印度河流域文明</a:t>
            </a:r>
            <a:r>
              <a:rPr lang="zh-TW" altLang="en-US" dirty="0" smtClean="0"/>
              <a:t>相連，早期人類</a:t>
            </a:r>
            <a:r>
              <a:rPr lang="zh-TW" altLang="en-US" dirty="0" smtClean="0">
                <a:hlinkClick r:id="rId4" tooltip="文明"/>
              </a:rPr>
              <a:t>文明</a:t>
            </a:r>
            <a:r>
              <a:rPr lang="zh-TW" altLang="en-US" dirty="0" smtClean="0"/>
              <a:t>就已開始從事水上貿易</a:t>
            </a:r>
            <a:r>
              <a:rPr lang="en-US" altLang="zh-TW" baseline="30000" dirty="0" smtClean="0"/>
              <a:t>[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大約公元前</a:t>
            </a:r>
            <a:r>
              <a:rPr lang="en-US" altLang="zh-TW" dirty="0" smtClean="0"/>
              <a:t>2000</a:t>
            </a:r>
            <a:r>
              <a:rPr lang="zh-TW" altLang="en-US" dirty="0" smtClean="0"/>
              <a:t>世紀，</a:t>
            </a:r>
            <a:r>
              <a:rPr lang="zh-TW" altLang="en-US" dirty="0" smtClean="0">
                <a:hlinkClick r:id="rId5" tooltip="克里特"/>
              </a:rPr>
              <a:t>克里特島</a:t>
            </a:r>
            <a:r>
              <a:rPr lang="zh-TW" altLang="en-US" dirty="0" smtClean="0"/>
              <a:t>上的</a:t>
            </a:r>
            <a:r>
              <a:rPr lang="zh-TW" altLang="en-US" dirty="0" smtClean="0">
                <a:hlinkClick r:id="rId6" tooltip="米諾斯文明"/>
              </a:rPr>
              <a:t>米諾斯人</a:t>
            </a:r>
            <a:r>
              <a:rPr lang="zh-TW" altLang="en-US" dirty="0" smtClean="0"/>
              <a:t>確立了最早的</a:t>
            </a:r>
            <a:r>
              <a:rPr lang="zh-TW" altLang="en-US" dirty="0" smtClean="0">
                <a:hlinkClick r:id="rId7" tooltip="制海權"/>
              </a:rPr>
              <a:t>制海權</a:t>
            </a:r>
            <a:r>
              <a:rPr lang="zh-TW" altLang="en-US" dirty="0" smtClean="0"/>
              <a:t>，一個極大程度上依靠的貿易和海軍實力的沿海帝國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6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0px-Kriti_in_Greece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7848872" cy="6475320"/>
          </a:xfrm>
        </p:spPr>
      </p:pic>
    </p:spTree>
    <p:extLst>
      <p:ext uri="{BB962C8B-B14F-4D97-AF65-F5344CB8AC3E}">
        <p14:creationId xmlns:p14="http://schemas.microsoft.com/office/powerpoint/2010/main" val="29203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50px-Crete_location_m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-27438"/>
            <a:ext cx="4464495" cy="6821748"/>
          </a:xfrm>
        </p:spPr>
      </p:pic>
    </p:spTree>
    <p:extLst>
      <p:ext uri="{BB962C8B-B14F-4D97-AF65-F5344CB8AC3E}">
        <p14:creationId xmlns:p14="http://schemas.microsoft.com/office/powerpoint/2010/main" val="10238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r>
              <a:rPr lang="zh-TW" altLang="zh-TW" dirty="0" smtClean="0"/>
              <a:t>米諾斯文明</a:t>
            </a:r>
            <a:r>
              <a:rPr lang="zh-TW" altLang="en-US" u="sng" dirty="0" smtClean="0">
                <a:hlinkClick r:id="rId2"/>
              </a:rPr>
              <a:t>青銅時代</a:t>
            </a:r>
            <a:r>
              <a:rPr lang="zh-TW" altLang="en-US" dirty="0" smtClean="0"/>
              <a:t>，約公元前</a:t>
            </a:r>
            <a:r>
              <a:rPr lang="en-US" altLang="zh-TW" dirty="0" smtClean="0"/>
              <a:t>3650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前</a:t>
            </a:r>
            <a:r>
              <a:rPr lang="en-US" altLang="zh-TW" dirty="0" smtClean="0"/>
              <a:t>1400</a:t>
            </a:r>
            <a:r>
              <a:rPr lang="zh-TW" altLang="en-US" dirty="0" smtClean="0"/>
              <a:t>年。</a:t>
            </a:r>
            <a:endParaRPr lang="zh-TW" altLang="zh-TW" dirty="0"/>
          </a:p>
        </p:txBody>
      </p:sp>
      <p:pic>
        <p:nvPicPr>
          <p:cNvPr id="4" name="內容版面配置區 3" descr="Knossos_fresco_wom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8251933" cy="5445224"/>
          </a:xfrm>
        </p:spPr>
      </p:pic>
    </p:spTree>
    <p:extLst>
      <p:ext uri="{BB962C8B-B14F-4D97-AF65-F5344CB8AC3E}">
        <p14:creationId xmlns:p14="http://schemas.microsoft.com/office/powerpoint/2010/main" val="69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20px-Snake_Goddess_Crete_1600B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1" y="404664"/>
            <a:ext cx="4038387" cy="6120680"/>
          </a:xfrm>
        </p:spPr>
      </p:pic>
    </p:spTree>
    <p:extLst>
      <p:ext uri="{BB962C8B-B14F-4D97-AF65-F5344CB8AC3E}">
        <p14:creationId xmlns:p14="http://schemas.microsoft.com/office/powerpoint/2010/main" val="14114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40px-Knossos_Bull-Leaping_Fres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5457"/>
            <a:ext cx="8964488" cy="5299594"/>
          </a:xfrm>
        </p:spPr>
      </p:pic>
    </p:spTree>
    <p:extLst>
      <p:ext uri="{BB962C8B-B14F-4D97-AF65-F5344CB8AC3E}">
        <p14:creationId xmlns:p14="http://schemas.microsoft.com/office/powerpoint/2010/main" val="34475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00px-The_Bull_Leaper_Knossos_1500B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62812"/>
            <a:ext cx="8064896" cy="6441836"/>
          </a:xfrm>
        </p:spPr>
      </p:pic>
    </p:spTree>
    <p:extLst>
      <p:ext uri="{BB962C8B-B14F-4D97-AF65-F5344CB8AC3E}">
        <p14:creationId xmlns:p14="http://schemas.microsoft.com/office/powerpoint/2010/main" val="38429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西方對海洋歷史的重視</a:t>
            </a:r>
            <a:r>
              <a:rPr lang="en-US" altLang="zh-TW" dirty="0"/>
              <a:t>: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西班牙</a:t>
            </a:r>
            <a:r>
              <a:rPr lang="zh-TW" altLang="en-US" dirty="0"/>
              <a:t>「安達魯西亞</a:t>
            </a:r>
            <a:r>
              <a:rPr lang="en-US" altLang="zh-TW" dirty="0" smtClean="0"/>
              <a:t>...</a:t>
            </a:r>
            <a:r>
              <a:rPr lang="zh-TW" altLang="en-US" dirty="0" smtClean="0"/>
              <a:t>重現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060848"/>
            <a:ext cx="6005986" cy="44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Saffron_gatherersSantorini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1233"/>
            <a:ext cx="7128791" cy="6857898"/>
          </a:xfrm>
        </p:spPr>
      </p:pic>
    </p:spTree>
    <p:extLst>
      <p:ext uri="{BB962C8B-B14F-4D97-AF65-F5344CB8AC3E}">
        <p14:creationId xmlns:p14="http://schemas.microsoft.com/office/powerpoint/2010/main" val="14879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660" y="3854"/>
            <a:ext cx="8316415" cy="69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04664"/>
            <a:ext cx="9198172" cy="68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00px-Palazzo_Minosse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589" y="836712"/>
            <a:ext cx="8558665" cy="5616624"/>
          </a:xfrm>
        </p:spPr>
      </p:pic>
    </p:spTree>
    <p:extLst>
      <p:ext uri="{BB962C8B-B14F-4D97-AF65-F5344CB8AC3E}">
        <p14:creationId xmlns:p14="http://schemas.microsoft.com/office/powerpoint/2010/main" val="22782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haestos_entrée_pala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237" y="476672"/>
            <a:ext cx="8508438" cy="6381328"/>
          </a:xfrm>
        </p:spPr>
      </p:pic>
    </p:spTree>
    <p:extLst>
      <p:ext uri="{BB962C8B-B14F-4D97-AF65-F5344CB8AC3E}">
        <p14:creationId xmlns:p14="http://schemas.microsoft.com/office/powerpoint/2010/main" val="25634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8991600" cy="1178768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黃金面具</a:t>
            </a:r>
            <a:r>
              <a:rPr lang="en-US" altLang="zh-TW" dirty="0" smtClean="0"/>
              <a:t>》</a:t>
            </a:r>
            <a:r>
              <a:rPr lang="zh-TW" altLang="en-US" dirty="0"/>
              <a:t>邁錫尼的城主阿卡</a:t>
            </a:r>
            <a:r>
              <a:rPr lang="zh-TW" altLang="en-US" dirty="0" smtClean="0"/>
              <a:t>曼農</a:t>
            </a:r>
            <a:r>
              <a:rPr lang="en-US" altLang="zh-TW" dirty="0" smtClean="0"/>
              <a:t>﹝</a:t>
            </a:r>
            <a:r>
              <a:rPr lang="en-US" altLang="zh-TW" dirty="0" err="1"/>
              <a:t>Agamannon</a:t>
            </a:r>
            <a:r>
              <a:rPr lang="en-US" altLang="zh-TW" dirty="0"/>
              <a:t>﹞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269130"/>
            <a:ext cx="5379287" cy="55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十九世紀正在作業的</a:t>
            </a:r>
            <a:r>
              <a:rPr lang="zh-TW" altLang="en-US" dirty="0" smtClean="0">
                <a:hlinkClick r:id="rId3"/>
              </a:rPr>
              <a:t>布里克瑟姆拖網漁船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內容版面配置區 3" descr="800px-A_Brixham_trawle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66691" y="1554163"/>
            <a:ext cx="6963018" cy="4525962"/>
          </a:xfrm>
        </p:spPr>
      </p:pic>
    </p:spTree>
    <p:extLst>
      <p:ext uri="{BB962C8B-B14F-4D97-AF65-F5344CB8AC3E}">
        <p14:creationId xmlns:p14="http://schemas.microsoft.com/office/powerpoint/2010/main" val="11475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82778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一副</a:t>
            </a:r>
            <a:r>
              <a:rPr lang="en-US" altLang="zh-TW" dirty="0" smtClean="0"/>
              <a:t>19</a:t>
            </a:r>
            <a:r>
              <a:rPr lang="zh-TW" altLang="en-US" dirty="0" smtClean="0"/>
              <a:t>世紀的插畫，講述的是</a:t>
            </a:r>
            <a:r>
              <a:rPr lang="zh-TW" altLang="en-US" dirty="0" smtClean="0">
                <a:hlinkClick r:id="rId2" tooltip="克里斯多福·哥倫布"/>
              </a:rPr>
              <a:t>哥倫布</a:t>
            </a:r>
            <a:r>
              <a:rPr lang="zh-TW" altLang="en-US" dirty="0" smtClean="0"/>
              <a:t>在</a:t>
            </a:r>
            <a:r>
              <a:rPr lang="en-US" altLang="zh-TW" dirty="0" smtClean="0"/>
              <a:t>1492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12</a:t>
            </a:r>
            <a:r>
              <a:rPr lang="zh-TW" altLang="en-US" dirty="0" smtClean="0"/>
              <a:t>日「</a:t>
            </a:r>
            <a:r>
              <a:rPr lang="zh-TW" altLang="en-US" dirty="0" smtClean="0">
                <a:hlinkClick r:id="rId3"/>
              </a:rPr>
              <a:t>發現</a:t>
            </a:r>
            <a:r>
              <a:rPr lang="zh-TW" altLang="en-US" dirty="0" smtClean="0"/>
              <a:t>」（相對於當時的西方國家而言）</a:t>
            </a:r>
            <a:r>
              <a:rPr lang="zh-TW" altLang="en-US" dirty="0" smtClean="0">
                <a:hlinkClick r:id="rId4" tooltip="美洲"/>
              </a:rPr>
              <a:t>美洲</a:t>
            </a:r>
            <a:r>
              <a:rPr lang="zh-TW" altLang="en-US" dirty="0" smtClean="0"/>
              <a:t>，顯示出歷史上的探險家在</a:t>
            </a:r>
            <a:r>
              <a:rPr lang="zh-TW" altLang="en-US" dirty="0" smtClean="0">
                <a:hlinkClick r:id="rId5"/>
              </a:rPr>
              <a:t>西班牙國內</a:t>
            </a:r>
            <a:r>
              <a:rPr lang="zh-TW" altLang="en-US" dirty="0" smtClean="0"/>
              <a:t>和</a:t>
            </a:r>
            <a:r>
              <a:rPr lang="zh-TW" altLang="en-US" dirty="0" smtClean="0">
                <a:hlinkClick r:id="rId6"/>
              </a:rPr>
              <a:t>國外</a:t>
            </a:r>
            <a:r>
              <a:rPr lang="zh-TW" altLang="en-US" dirty="0" smtClean="0"/>
              <a:t>是如何被神化的 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pic>
        <p:nvPicPr>
          <p:cNvPr id="6" name="內容版面配置區 5" descr="800px-Columbus_Taking_PossessionFXD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51520" y="0"/>
            <a:ext cx="8676456" cy="6572416"/>
          </a:xfrm>
        </p:spPr>
      </p:pic>
    </p:spTree>
    <p:extLst>
      <p:ext uri="{BB962C8B-B14F-4D97-AF65-F5344CB8AC3E}">
        <p14:creationId xmlns:p14="http://schemas.microsoft.com/office/powerpoint/2010/main" val="8866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海洋文化定義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師大國文系教授莊萬壽</a:t>
            </a:r>
            <a:endParaRPr lang="en-US" altLang="zh-TW" dirty="0" smtClean="0"/>
          </a:p>
          <a:p>
            <a:r>
              <a:rPr lang="zh-TW" altLang="en-US" dirty="0" smtClean="0"/>
              <a:t>：海洋文化基本是隨人類海洋 活動的能力，如利用船舶航海、探險、捕魚、戰爭</a:t>
            </a:r>
            <a:r>
              <a:rPr lang="en-US" altLang="zh-TW" dirty="0" smtClean="0"/>
              <a:t>…</a:t>
            </a:r>
            <a:r>
              <a:rPr lang="zh-TW" altLang="en-US" dirty="0" smtClean="0"/>
              <a:t>諸質量的提升而 形成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海洋</a:t>
            </a:r>
            <a:r>
              <a:rPr lang="zh-TW" altLang="en-US" dirty="0" smtClean="0"/>
              <a:t>文化的特質是</a:t>
            </a:r>
            <a:r>
              <a:rPr lang="zh-TW" altLang="en-US" dirty="0" smtClean="0">
                <a:solidFill>
                  <a:srgbClr val="FF0000"/>
                </a:solidFill>
              </a:rPr>
              <a:t>流動的、開放性的、多元性的、包涵性的，</a:t>
            </a:r>
            <a:r>
              <a:rPr lang="zh-TW" altLang="en-US" dirty="0" smtClean="0"/>
              <a:t> 但它必須以外來文化加以發展為前題的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到</a:t>
            </a:r>
            <a:r>
              <a:rPr lang="zh-TW" altLang="en-US" dirty="0" smtClean="0"/>
              <a:t>十五、十六世紀是世界新 大陸、新航路的開拓之後，接著美、英、法諸國的立憲、獨立革命與 民主政治的推動，顯示出海洋文化的意義是包括</a:t>
            </a:r>
            <a:r>
              <a:rPr lang="zh-TW" altLang="en-US" dirty="0" smtClean="0">
                <a:solidFill>
                  <a:srgbClr val="FF0000"/>
                </a:solidFill>
              </a:rPr>
              <a:t>海權思想、國際貿易、 自由經濟、民主政治與多元文化。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海洋文化的類型大致有三</a:t>
            </a:r>
            <a:r>
              <a:rPr lang="en-US" altLang="zh-TW" dirty="0"/>
              <a:t>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403230"/>
          </a:xfrm>
        </p:spPr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是在大陸沿海地區，如西班牙、葡 萄牙、荷蘭、法國以及來自英國移民的美國、加拿大、紐西蘭</a:t>
            </a:r>
            <a:r>
              <a:rPr lang="en-US" altLang="zh-TW" dirty="0" smtClean="0"/>
              <a:t>(</a:t>
            </a:r>
            <a:r>
              <a:rPr lang="zh-TW" altLang="en-US" dirty="0" smtClean="0"/>
              <a:t>澳洲是 大陸、大洋洲</a:t>
            </a:r>
            <a:r>
              <a:rPr lang="en-US" altLang="zh-TW" dirty="0" smtClean="0"/>
              <a:t>) 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是近大陸沿岸的島嶼，如日本、英國，他們的發展 都很好，可以到遠洋去。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是遠洋中的珊瑚礁島，如南太平洋島國， 它們的發展條件不是很好。而我們台灣屬於第二種。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小水滴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3201</TotalTime>
  <Words>6007</Words>
  <Application>Microsoft Office PowerPoint</Application>
  <PresentationFormat>如螢幕大小 (4:3)</PresentationFormat>
  <Paragraphs>436</Paragraphs>
  <Slides>189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189</vt:i4>
      </vt:variant>
    </vt:vector>
  </HeadingPairs>
  <TitlesOfParts>
    <vt:vector size="202" baseType="lpstr">
      <vt:lpstr>隶书</vt:lpstr>
      <vt:lpstr>微軟正黑體</vt:lpstr>
      <vt:lpstr>新細明體</vt:lpstr>
      <vt:lpstr>標楷體</vt:lpstr>
      <vt:lpstr>Arial</vt:lpstr>
      <vt:lpstr>Calibri</vt:lpstr>
      <vt:lpstr>Franklin Gothic Book</vt:lpstr>
      <vt:lpstr>Franklin Gothic Medium</vt:lpstr>
      <vt:lpstr>Tw Cen MT</vt:lpstr>
      <vt:lpstr>Wingdings</vt:lpstr>
      <vt:lpstr>Wingdings 2</vt:lpstr>
      <vt:lpstr>旅程</vt:lpstr>
      <vt:lpstr>小水滴</vt:lpstr>
      <vt:lpstr>海洋藝術與作品欣賞(1)</vt:lpstr>
      <vt:lpstr>講者李衛國  小簡歷 </vt:lpstr>
      <vt:lpstr>海 洋 藝 術及其作品賞析       ( 山卓·波提且利1482-1486)</vt:lpstr>
      <vt:lpstr>大綱</vt:lpstr>
      <vt:lpstr>大綱一</vt:lpstr>
      <vt:lpstr>蕭瓊瑞（國立成功大學歷史系所教授）的經驗 </vt:lpstr>
      <vt:lpstr>龍舟賽 </vt:lpstr>
      <vt:lpstr>複製古希臘三列槳座戰船的「奧林匹亞」9月16日在希臘首都雅典南方的薩羅尼克灣（Saronic Gulf）內航行，划槳的槳手都是特地前來體驗的遊客。美聯社</vt:lpstr>
      <vt:lpstr>西方對海洋歷史的重視: </vt:lpstr>
      <vt:lpstr>2010年9月21日- 2010年9月21、22兩天，宜蘭的烏石港到訪了一位嬌客---- 西班牙「安達魯西亞...年後，同型的西班牙古戰艦再度造訪台灣宜蘭，並且開放免費參觀。</vt:lpstr>
      <vt:lpstr>鄭和寶船到底有多大？就是長125米，寬50 米</vt:lpstr>
      <vt:lpstr>大陸對海洋歷史的重視:定遠級戰艦重建https://www.youtube.com/watch?v=t3Op1FLMaI4 </vt:lpstr>
      <vt:lpstr>台灣唯一的海洋性格族群: 達悟族百年大船下水祭典(母語版)</vt:lpstr>
      <vt:lpstr>我的實踐:在旺宏培訓”海軍” </vt:lpstr>
      <vt:lpstr> 我的實踐:在旺宏培訓”海軍” </vt:lpstr>
      <vt:lpstr>我的實踐:在旺宏培訓”海軍” </vt:lpstr>
      <vt:lpstr>大綱二</vt:lpstr>
      <vt:lpstr>PowerPoint 簡報</vt:lpstr>
      <vt:lpstr>成為一棵大樹的五個條件：</vt:lpstr>
      <vt:lpstr>PowerPoint 簡報</vt:lpstr>
      <vt:lpstr>藝術</vt:lpstr>
      <vt:lpstr>文化的產生:《周易·繫辭下》</vt:lpstr>
      <vt:lpstr>PowerPoint 簡報</vt:lpstr>
      <vt:lpstr>PowerPoint 簡報</vt:lpstr>
      <vt:lpstr>彩陶弦紋陶</vt:lpstr>
      <vt:lpstr>三角紋彩陶大耳罐</vt:lpstr>
      <vt:lpstr>PowerPoint 簡報</vt:lpstr>
      <vt:lpstr>花瓣紋彩陶壺</vt:lpstr>
      <vt:lpstr>PowerPoint 簡報</vt:lpstr>
      <vt:lpstr>PowerPoint 簡報</vt:lpstr>
      <vt:lpstr>PowerPoint 簡報</vt:lpstr>
      <vt:lpstr>半坡網紋彩陶船形壺【造型似船，壺腹繪網紋。難免令人聯想起先民駕船撒網捕魚的場景】公元前3300到公元前2100間 </vt:lpstr>
      <vt:lpstr>      </vt:lpstr>
      <vt:lpstr>同心圓圈波紋彩陶盆/ 【馬家窯類型彩陶的盆、缽、碗常內外彩繪。此盆裝飾流暢而富韻律，繪畫技藝高超】  </vt:lpstr>
      <vt:lpstr>彩陶人面像</vt:lpstr>
      <vt:lpstr>「化」的本義是變化、生成、造化的意思。</vt:lpstr>
      <vt:lpstr>《周易·賁卦》</vt:lpstr>
      <vt:lpstr>「文化」概念是「人文教化」</vt:lpstr>
      <vt:lpstr>「文化」概念是「人文教化」</vt:lpstr>
      <vt:lpstr>西方「文化」概念是</vt:lpstr>
      <vt:lpstr>三層次說:文化實際上主要包括</vt:lpstr>
      <vt:lpstr>文化和文明</vt:lpstr>
      <vt:lpstr>藝術的定義</vt:lpstr>
      <vt:lpstr>藝術的定義</vt:lpstr>
      <vt:lpstr>現今說藝術，可分廣義與狹義解釋</vt:lpstr>
      <vt:lpstr>藝術是人類文化起源之一，其 對象有三種 </vt:lpstr>
      <vt:lpstr>維倫多夫維納斯: 舊石器時代距今約260萬年或250萬年（能人首次製造出石器）至1.2萬年前（農業文明的出現）</vt:lpstr>
      <vt:lpstr>拉斯科洞窟野馬壁畫</vt:lpstr>
      <vt:lpstr>岩畫/阿爾塔米拉洞窟1869---1879挖掘</vt:lpstr>
      <vt:lpstr>藝術起源的動機學說</vt:lpstr>
      <vt:lpstr>藝術起源的動機學說</vt:lpstr>
      <vt:lpstr>藝術起源的動機學說</vt:lpstr>
      <vt:lpstr>藝術起源的動機學說</vt:lpstr>
      <vt:lpstr>藝術起源的動機學說</vt:lpstr>
      <vt:lpstr>藝術起源的動機學說</vt:lpstr>
      <vt:lpstr>藝術起源的動機學說</vt:lpstr>
      <vt:lpstr>藝術起源的動機學說</vt:lpstr>
      <vt:lpstr>:藝術的範圍和分類 </vt:lpstr>
      <vt:lpstr>新的範圍和分類</vt:lpstr>
      <vt:lpstr>比較新的分法，則根據時空性質將藝術分為：</vt:lpstr>
      <vt:lpstr>藝術的目的一:無動機的目的  </vt:lpstr>
      <vt:lpstr>  藝術的目的二:有動機的目的  </vt:lpstr>
      <vt:lpstr>藝術的目的二:有動機的目的  </vt:lpstr>
      <vt:lpstr>PowerPoint 簡報</vt:lpstr>
      <vt:lpstr>命名和辭源</vt:lpstr>
      <vt:lpstr>中國文化中的海洋接觸</vt:lpstr>
      <vt:lpstr>中國文化中的海洋接觸</vt:lpstr>
      <vt:lpstr>徐福渡海帆船的浮世繪</vt:lpstr>
      <vt:lpstr>海洋歷史與文化</vt:lpstr>
      <vt:lpstr>海洋歷史與文化</vt:lpstr>
      <vt:lpstr>海洋歷史與文化</vt:lpstr>
      <vt:lpstr>PowerPoint 簡報</vt:lpstr>
      <vt:lpstr>海洋歷史與文化</vt:lpstr>
      <vt:lpstr>徐福渡海帆船的浮世繪</vt:lpstr>
      <vt:lpstr>海洋歷史與文化</vt:lpstr>
      <vt:lpstr>海洋歷史與文化中的台灣</vt:lpstr>
      <vt:lpstr>海洋歷史與文化中的台灣</vt:lpstr>
      <vt:lpstr>台灣海洋文化的歷史變遷</vt:lpstr>
      <vt:lpstr>台灣近代的歷史是海洋文化與大陸文化的衝突史</vt:lpstr>
      <vt:lpstr>台灣海洋文化的歷史現象:海禁</vt:lpstr>
      <vt:lpstr>命名和辭源</vt:lpstr>
      <vt:lpstr>人類與海洋</vt:lpstr>
      <vt:lpstr>海洋文明誕生:藝術的催生者</vt:lpstr>
      <vt:lpstr>PowerPoint 簡報</vt:lpstr>
      <vt:lpstr>PowerPoint 簡報</vt:lpstr>
      <vt:lpstr>米諾斯文明青銅時代，約公元前3650年—前1400年。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《黃金面具》邁錫尼的城主阿卡曼農﹝Agamannon﹞</vt:lpstr>
      <vt:lpstr>十九世紀正在作業的布里克瑟姆拖網漁船。</vt:lpstr>
      <vt:lpstr>一副19世紀的插畫，講述的是哥倫布在1492年10月12日「發現」（相對於當時的西方國家而言）美洲，顯示出歷史上的探險家在西班牙國內和國外是如何被神化的 .</vt:lpstr>
      <vt:lpstr>海洋文化定義</vt:lpstr>
      <vt:lpstr>海洋文化的類型大致有三: </vt:lpstr>
      <vt:lpstr>海洋藝術的定義</vt:lpstr>
      <vt:lpstr>海洋藝術的定義</vt:lpstr>
      <vt:lpstr>海洋藝術的特質</vt:lpstr>
      <vt:lpstr>海洋藝術的四個要素(廖鴻基):</vt:lpstr>
      <vt:lpstr>海洋藝術的形式</vt:lpstr>
      <vt:lpstr>PowerPoint 簡報</vt:lpstr>
      <vt:lpstr>PowerPoint 簡報</vt:lpstr>
      <vt:lpstr>海洋藝術的形式</vt:lpstr>
      <vt:lpstr>海洋藝術的形式</vt:lpstr>
      <vt:lpstr>海洋藝術的形式</vt:lpstr>
      <vt:lpstr>海洋藝術的形式</vt:lpstr>
      <vt:lpstr>海洋藝術的形式</vt:lpstr>
      <vt:lpstr>海洋藝術的材料</vt:lpstr>
      <vt:lpstr>9世紀時，拜占庭海軍使用希臘火攻擊敵方船隻。</vt:lpstr>
      <vt:lpstr>帆船時代海戰：1588年格瑞福蘭海戰的畫作，該戰役促使西班牙艦隊的瓦解。</vt:lpstr>
      <vt:lpstr>2018國際海洋音樂祭 結合裝置藝術營造視覺震撼</vt:lpstr>
      <vt:lpstr>PowerPoint 簡報</vt:lpstr>
      <vt:lpstr>維納斯的誕生 (卡巴內爾)1863 </vt:lpstr>
      <vt:lpstr>《梅杜薩之筏》早期版本之一（1818–1819, 38厘米×46厘米），存放在羅浮宮。</vt:lpstr>
      <vt:lpstr>《梅杜薩之筏》早期版本之一（1818–1819, 38厘米×46厘米），存放在羅浮宮。</vt:lpstr>
      <vt:lpstr>傑利柯研究人物的姿態。</vt:lpstr>
      <vt:lpstr>兩個金字塔的構圖。其中黃點是遠方的船隻的位置</vt:lpstr>
      <vt:lpstr>一個拉著自己孩子屍體的老人。可以見到海浪正在拍打木筏</vt:lpstr>
      <vt:lpstr>PowerPoint 簡報</vt:lpstr>
      <vt:lpstr>《梅杜薩之筏》的草圖，圖中梅杜薩之筏是按當時的水手獲救時的情形復原的</vt:lpstr>
      <vt:lpstr>梅杜薩號，讓·哲羅姆·奧吉厄斯作品</vt:lpstr>
      <vt:lpstr>《梅杜薩之筏》1818年─1819年間畫的油畫。這幅畫是在他27歲時畫的，之後成為法國浪漫主義的標誌。這幅畫的尺寸是491厘米×716厘米。</vt:lpstr>
      <vt:lpstr>PowerPoint 簡報</vt:lpstr>
      <vt:lpstr>PowerPoint 簡報</vt:lpstr>
      <vt:lpstr>PowerPoint 簡報</vt:lpstr>
      <vt:lpstr>PowerPoint 簡報</vt:lpstr>
      <vt:lpstr>西奧多·傑利柯1791年9月26日－1824年1月26日</vt:lpstr>
      <vt:lpstr>用藝術反哺海洋2017-09-09  https://kknews.cc/news/nqvmoq8.html </vt:lpstr>
      <vt:lpstr>「巢」(Nest)--印度尼西亞吉利三島之一的美諾島</vt:lpstr>
      <vt:lpstr>泰勒在工作室，他的身後是一系列為墨西哥坎昆的水下雕塑博物館創作的雕塑</vt:lpstr>
      <vt:lpstr>格瑞那達首府聖喬治城北部的莫埃利涅海灣，建立了自己的第一個水下雕塑公園「變遷」(Viccisitudes) </vt:lpstr>
      <vt:lpstr>作品「不朽」（Immortal），位於蘭薩羅特島的大西洋博物館。</vt:lpstr>
      <vt:lpstr>作品「漲潮」。倫敦泰晤士河中央</vt:lpstr>
      <vt:lpstr>「蘭佩杜薩島的木筏」</vt:lpstr>
      <vt:lpstr>作品管制解除」（Deregulated），大西洋博物館  </vt:lpstr>
      <vt:lpstr>作品「正面照」(Front Photo)、「管制解除」（Deregulated），均位於大西洋博物館  原文網址：https://kknews.cc/news/nqvmoq8.html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2.9億年前的頭骨進行的再次分析顯示:頜口動物包括數万種健在的從魚到鳥在內的脊椎動物、爬行動物、哺乳動物和人等。棘魚屬存在於最早的鯊魚和硬骨魚類開始各自進化前的時期，這個血統最終延續到人類生命中。</vt:lpstr>
      <vt:lpstr>頜的來源的一致性，也正說明有頜脊椎動物有著同一起源。</vt:lpstr>
      <vt:lpstr>PowerPoint 簡報</vt:lpstr>
      <vt:lpstr>PowerPoint 簡報</vt:lpstr>
      <vt:lpstr>命名和辭源</vt:lpstr>
      <vt:lpstr>命名和辭源</vt:lpstr>
      <vt:lpstr>人類與海洋</vt:lpstr>
      <vt:lpstr>十九世紀正在作業的布里克瑟姆拖網漁船。</vt:lpstr>
      <vt:lpstr>一副19世紀的插畫，講述的是哥倫布在1492年10月12日「發現」（相對於當時的西方國家而言）美洲，顯示出歷史上的探險家在西班牙國內和國外是如何被神化的 .</vt:lpstr>
      <vt:lpstr>中國文化中的海洋接觸</vt:lpstr>
      <vt:lpstr>中國文化中的海洋接觸</vt:lpstr>
      <vt:lpstr>徐福渡海帆船的浮世繪</vt:lpstr>
      <vt:lpstr>海洋文明誕生</vt:lpstr>
      <vt:lpstr>PowerPoint 簡報</vt:lpstr>
      <vt:lpstr>PowerPoint 簡報</vt:lpstr>
      <vt:lpstr>米諾斯文明青銅時代，約公元前3650年—前1400年。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「美」和「體育」本來就只是一件事</vt:lpstr>
      <vt:lpstr>蕭瓊瑞（國立成功大學歷史系所教授） </vt:lpstr>
      <vt:lpstr>龍舟賽 </vt:lpstr>
      <vt:lpstr>複製古希臘三列槳座戰船的「奧林匹亞」9月16日在希臘首都雅典南方的薩羅尼克灣（Saronic Gulf）內航行，划槳的槳手都是特地前來體驗的遊客。美聯社</vt:lpstr>
      <vt:lpstr>2010年9月21日- 2010年9月21、22兩天，宜蘭的烏石港到訪了一位嬌客---- 西班牙「安達魯西亞...年後，同型的西班牙古戰艦再度造訪台灣宜蘭，並且開放免費參觀。</vt:lpstr>
      <vt:lpstr>達悟族百年大船下水祭典(母語版)</vt:lpstr>
      <vt:lpstr>定遠級戰艦https://www.youtube.com/watch?v=t3Op1FLMaI4 </vt:lpstr>
      <vt:lpstr>夯~~~~海洋藝術</vt:lpstr>
      <vt:lpstr>PowerPoint 簡報</vt:lpstr>
      <vt:lpstr>PowerPoint 簡報</vt:lpstr>
      <vt:lpstr>PowerPoint 簡報</vt:lpstr>
      <vt:lpstr>Matías Argudín超现实主义作品-海</vt:lpstr>
      <vt:lpstr>超现实主义作品</vt:lpstr>
      <vt:lpstr>「飄飄何所似，天地一沙鷗」https://www.youtube.com/watch?v=QZO6_AbwKmQ </vt:lpstr>
      <vt:lpstr>PowerPoint 簡報</vt:lpstr>
      <vt:lpstr>PowerPoint 簡報</vt:lpstr>
      <vt:lpstr>PowerPoint 簡報</vt:lpstr>
    </vt:vector>
  </TitlesOfParts>
  <Company>Chunghwa Telecom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李佩珊</dc:creator>
  <cp:lastModifiedBy>user</cp:lastModifiedBy>
  <cp:revision>194</cp:revision>
  <dcterms:created xsi:type="dcterms:W3CDTF">2018-09-22T12:52:17Z</dcterms:created>
  <dcterms:modified xsi:type="dcterms:W3CDTF">2018-10-23T11:51:58Z</dcterms:modified>
</cp:coreProperties>
</file>